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67" r:id="rId3"/>
    <p:sldId id="269" r:id="rId4"/>
    <p:sldId id="268" r:id="rId5"/>
    <p:sldId id="270" r:id="rId6"/>
    <p:sldId id="271" r:id="rId7"/>
    <p:sldId id="279" r:id="rId8"/>
    <p:sldId id="272" r:id="rId9"/>
    <p:sldId id="273" r:id="rId10"/>
    <p:sldId id="274" r:id="rId11"/>
    <p:sldId id="275" r:id="rId12"/>
    <p:sldId id="276" r:id="rId13"/>
    <p:sldId id="278" r:id="rId14"/>
    <p:sldId id="258" r:id="rId15"/>
    <p:sldId id="261" r:id="rId16"/>
    <p:sldId id="262" r:id="rId17"/>
    <p:sldId id="280" r:id="rId18"/>
    <p:sldId id="282" r:id="rId19"/>
    <p:sldId id="263" r:id="rId20"/>
    <p:sldId id="260" r:id="rId21"/>
    <p:sldId id="264" r:id="rId22"/>
    <p:sldId id="265" r:id="rId23"/>
    <p:sldId id="283" r:id="rId24"/>
    <p:sldId id="28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716F"/>
    <a:srgbClr val="262626"/>
    <a:srgbClr val="E6E6E3"/>
    <a:srgbClr val="C9C9C5"/>
    <a:srgbClr val="C9C9C7"/>
    <a:srgbClr val="E1E1DF"/>
    <a:srgbClr val="4C7C55"/>
    <a:srgbClr val="EAB200"/>
    <a:srgbClr val="6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271" autoAdjust="0"/>
  </p:normalViewPr>
  <p:slideViewPr>
    <p:cSldViewPr snapToGrid="0" showGuides="1">
      <p:cViewPr varScale="1">
        <p:scale>
          <a:sx n="61" d="100"/>
          <a:sy n="61" d="100"/>
        </p:scale>
        <p:origin x="270" y="66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C07347-187E-4435-942A-87FD96916FFB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55509D-17FE-4E1F-9767-2768B1401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249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5509D-17FE-4E1F-9767-2768B1401E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785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F74F6-EB0A-4609-91F7-C7DF0E9F2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2CE637-E42D-41EB-9FA8-E655ADBC12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FB7A9-3FA9-4602-90B5-E6353BF95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DCE76-63B6-405D-ACCA-669B366B4F85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7F25B0-9F51-4462-9A12-0E84185A6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BF136-F42B-4C8A-8598-97790C54F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AA2A8-93E8-41B6-82EF-792014056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028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7A8EA-B024-464E-9214-DF61B3ADB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2E870E-92A1-4A8E-9702-5CDB9BAFE8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5B350-04BB-4135-A850-E52BD6F3D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DCE76-63B6-405D-ACCA-669B366B4F85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C69DD-1B2D-4111-87A9-A98184242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0EB49-E358-494F-8D06-D29270537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AA2A8-93E8-41B6-82EF-792014056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501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1D0CD0-A826-4DB0-990F-E2B259AD02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3A373A-6685-430E-B29D-F80ECE0496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4409F-B742-4E28-B0BF-76095C328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DCE76-63B6-405D-ACCA-669B366B4F85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F3121-B2EA-4358-9459-8AC75A326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49398-FF3E-418F-AA5F-40286D5AA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AA2A8-93E8-41B6-82EF-792014056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44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B9A2C-E6F7-497E-AE5D-9ACADFFDE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6EBE3-5980-4268-AD7B-76EFBCAA7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A8E89-D6C3-4B4E-93F5-5D557E69A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DCE76-63B6-405D-ACCA-669B366B4F85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C5DB4-9D77-4E0A-92F4-0D2CB7BEC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52000-BC0C-497D-BA6A-596253CEE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AA2A8-93E8-41B6-82EF-792014056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750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EF0F-5D67-4B49-9EB4-E1FC0DB8B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32BCBB-6F74-48ED-BE54-E72EF4971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66651-A1FF-4DB2-8099-ADA9CA72B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DCE76-63B6-405D-ACCA-669B366B4F85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05AA7-CE32-430C-9ADB-1053FFE1E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51FE9-A135-43D0-B14B-341EA3D1E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AA2A8-93E8-41B6-82EF-792014056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54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28006-26B6-4DE1-9D57-1AC5629B9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11F0D-E4CF-4B7B-940C-13C6EBE2B8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6F3CAB-1C1F-466F-8BE1-652B0468D9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736C67-0F0E-40B8-AC21-B619A16CF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DCE76-63B6-405D-ACCA-669B366B4F85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167B3C-8A8C-4D07-A890-82DF80CF6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F0B83C-81B5-4D26-AC13-248FDA04E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AA2A8-93E8-41B6-82EF-792014056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987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20784-0293-4D1B-B424-BD1D8E268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C85AE-382A-4B07-95C9-65EE858A49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BA6FCA-934E-4CEE-9FC2-1AE29EFBB4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47731B-E61F-4358-8A44-C2238B75D3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BC2FDE-4271-4092-9B79-EC9EDBD944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4D8A7F-7DC4-4A3B-9E29-9057624C6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DCE76-63B6-405D-ACCA-669B366B4F85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3E1870-A308-4E1B-820C-E2354FFFE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A407E2-1ACD-45ED-A2AD-3714948CC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AA2A8-93E8-41B6-82EF-792014056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94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E848F-FF2C-4419-898F-B96C535B8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501C40-E259-475E-A7C1-A0475B9F0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DCE76-63B6-405D-ACCA-669B366B4F85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CE94B5-438C-4BB1-AA9A-95BA4EF56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D3565A-7D0B-4AA9-9B8D-766EB4473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AA2A8-93E8-41B6-82EF-792014056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30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F2337E-E567-4055-8AED-22BD3562C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DCE76-63B6-405D-ACCA-669B366B4F85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1AE329-A4A2-40A9-A7FA-89E76AE53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5B1D7C-E563-4E8C-85AA-281B8E671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AA2A8-93E8-41B6-82EF-792014056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15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641F3-6AF5-4DA5-B71A-AA141CDF2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24B66-47D1-481D-B499-70CCA3FEC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813AFC-149E-41DB-AF8D-29F9F163EE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AFFF80-697F-483C-AE22-F4BC38BA5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DCE76-63B6-405D-ACCA-669B366B4F85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BFAB2E-174A-465B-B80B-93F972DED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5D95BC-D01B-4896-9C07-4E114E187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AA2A8-93E8-41B6-82EF-792014056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950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A47B2-81CB-4652-89F1-2FC666AD8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70DA00-B91E-4E5D-B14E-46700CFBA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7CD3AC-1DB0-4F39-813E-CFB9DFE24B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38D3B-A2C1-4131-A5C0-D18562C8D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DCE76-63B6-405D-ACCA-669B366B4F85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AE57CD-5AAE-40CA-8E89-2617EC770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B6556-1DCA-4EC7-AF76-F9451407E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AA2A8-93E8-41B6-82EF-792014056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159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6D2255-A070-4895-8EFD-3D6AB5A49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BC652-2271-4916-8280-3D926ED914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6A155-84DA-4C46-89AD-08CC47BF3F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2DCE76-63B6-405D-ACCA-669B366B4F85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6FA57-90B0-4C0A-B64B-EDDDC52CA7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C2F6D-70A8-4230-ADBD-66866E06C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BAA2A8-93E8-41B6-82EF-792014056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966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esigncorral.com/blog/this-1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esigncorral.com/blog/this-1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esigncorral.com/blog/this-1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esigncorral.com/blog/this-1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microsoft.com/office/2007/relationships/hdphoto" Target="../media/hdphoto3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07D7E4-0CCA-4F4D-AE88-A5C1C2A10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2A7D97-CABF-468C-A37E-4E15AD229F97}"/>
              </a:ext>
            </a:extLst>
          </p:cNvPr>
          <p:cNvSpPr txBox="1"/>
          <p:nvPr/>
        </p:nvSpPr>
        <p:spPr>
          <a:xfrm>
            <a:off x="2383436" y="824459"/>
            <a:ext cx="71353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Saira Medium" panose="00000600000000000000" pitchFamily="2" charset="0"/>
              </a:rPr>
              <a:t>Welcome to our presentation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4A6D1C-DAB4-4709-B1D7-AF57EB3C343B}"/>
              </a:ext>
            </a:extLst>
          </p:cNvPr>
          <p:cNvSpPr txBox="1"/>
          <p:nvPr/>
        </p:nvSpPr>
        <p:spPr>
          <a:xfrm>
            <a:off x="2528341" y="3013023"/>
            <a:ext cx="71353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Saira Medium" panose="00000600000000000000" pitchFamily="2" charset="0"/>
              </a:rPr>
              <a:t>Presented BY: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Saira Medium" panose="00000600000000000000" pitchFamily="2" charset="0"/>
              </a:rPr>
              <a:t>Group-I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641AB47-D5CA-41C5-9346-9E178E77B82E}"/>
              </a:ext>
            </a:extLst>
          </p:cNvPr>
          <p:cNvGrpSpPr/>
          <p:nvPr/>
        </p:nvGrpSpPr>
        <p:grpSpPr>
          <a:xfrm>
            <a:off x="2413417" y="-899410"/>
            <a:ext cx="7255240" cy="7525062"/>
            <a:chOff x="4422098" y="1214204"/>
            <a:chExt cx="3897443" cy="5081666"/>
          </a:xfrm>
        </p:grpSpPr>
        <p:sp>
          <p:nvSpPr>
            <p:cNvPr id="9" name="Arc 8">
              <a:extLst>
                <a:ext uri="{FF2B5EF4-FFF2-40B4-BE49-F238E27FC236}">
                  <a16:creationId xmlns:a16="http://schemas.microsoft.com/office/drawing/2014/main" id="{B04F14E3-48A0-4995-8F12-12E52A174198}"/>
                </a:ext>
              </a:extLst>
            </p:cNvPr>
            <p:cNvSpPr/>
            <p:nvPr/>
          </p:nvSpPr>
          <p:spPr>
            <a:xfrm>
              <a:off x="4422098" y="1214204"/>
              <a:ext cx="3897443" cy="5081666"/>
            </a:xfrm>
            <a:prstGeom prst="arc">
              <a:avLst>
                <a:gd name="adj1" fmla="val 16833310"/>
                <a:gd name="adj2" fmla="val 0"/>
              </a:avLst>
            </a:prstGeom>
            <a:ln w="76200">
              <a:gradFill>
                <a:gsLst>
                  <a:gs pos="0">
                    <a:schemeClr val="bg1"/>
                  </a:gs>
                  <a:gs pos="74000">
                    <a:schemeClr val="tx1"/>
                  </a:gs>
                  <a:gs pos="83000">
                    <a:schemeClr val="bg1">
                      <a:lumMod val="6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48107039-5572-42AC-A323-61D5A201B36B}"/>
                </a:ext>
              </a:extLst>
            </p:cNvPr>
            <p:cNvSpPr/>
            <p:nvPr/>
          </p:nvSpPr>
          <p:spPr>
            <a:xfrm flipH="1" flipV="1">
              <a:off x="4422098" y="1214204"/>
              <a:ext cx="3897443" cy="5081666"/>
            </a:xfrm>
            <a:prstGeom prst="arc">
              <a:avLst>
                <a:gd name="adj1" fmla="val 16833310"/>
                <a:gd name="adj2" fmla="val 0"/>
              </a:avLst>
            </a:prstGeom>
            <a:ln w="76200">
              <a:gradFill>
                <a:gsLst>
                  <a:gs pos="0">
                    <a:schemeClr val="bg1"/>
                  </a:gs>
                  <a:gs pos="74000">
                    <a:schemeClr val="tx1"/>
                  </a:gs>
                  <a:gs pos="83000">
                    <a:schemeClr val="bg1">
                      <a:lumMod val="6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CFD8491-3895-4419-8C30-56C5E6DD641A}"/>
              </a:ext>
            </a:extLst>
          </p:cNvPr>
          <p:cNvGrpSpPr/>
          <p:nvPr/>
        </p:nvGrpSpPr>
        <p:grpSpPr>
          <a:xfrm>
            <a:off x="647700" y="-1752600"/>
            <a:ext cx="1428750" cy="1352550"/>
            <a:chOff x="514350" y="304800"/>
            <a:chExt cx="1428750" cy="135255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A79BB79-A186-414B-ADED-DBA77445C7F3}"/>
                </a:ext>
              </a:extLst>
            </p:cNvPr>
            <p:cNvSpPr/>
            <p:nvPr/>
          </p:nvSpPr>
          <p:spPr>
            <a:xfrm>
              <a:off x="514350" y="609600"/>
              <a:ext cx="857250" cy="819150"/>
            </a:xfrm>
            <a:prstGeom prst="ellipse">
              <a:avLst/>
            </a:prstGeom>
            <a:solidFill>
              <a:srgbClr val="4C7C55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91D1EF0-3084-4969-9C29-370BECAA4B76}"/>
                </a:ext>
              </a:extLst>
            </p:cNvPr>
            <p:cNvSpPr/>
            <p:nvPr/>
          </p:nvSpPr>
          <p:spPr>
            <a:xfrm>
              <a:off x="1085850" y="838200"/>
              <a:ext cx="857250" cy="819150"/>
            </a:xfrm>
            <a:prstGeom prst="ellipse">
              <a:avLst/>
            </a:prstGeom>
            <a:solidFill>
              <a:srgbClr val="EAB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1B71D72-71D3-4C5E-A5D5-36EBBFEF3461}"/>
                </a:ext>
              </a:extLst>
            </p:cNvPr>
            <p:cNvSpPr/>
            <p:nvPr/>
          </p:nvSpPr>
          <p:spPr>
            <a:xfrm>
              <a:off x="1009650" y="304800"/>
              <a:ext cx="857250" cy="819150"/>
            </a:xfrm>
            <a:prstGeom prst="ellipse">
              <a:avLst/>
            </a:prstGeom>
            <a:solidFill>
              <a:srgbClr val="6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8EBBCFB0-DA89-4BB7-8E73-7C597E4ADE96}"/>
              </a:ext>
            </a:extLst>
          </p:cNvPr>
          <p:cNvSpPr/>
          <p:nvPr/>
        </p:nvSpPr>
        <p:spPr>
          <a:xfrm>
            <a:off x="1336128" y="9308124"/>
            <a:ext cx="938902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We extend our heartfelt gratitude to Mr. Ranjan KC and Mr. Sabin Shrestha for their invaluable guidance and support. Their expertise and assistance were instrumental in making this project a reality. Without their generous contributions, this endeavor would have been insurmountable.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E83602-9ECF-4AE0-9F2C-2849A5B671A4}"/>
              </a:ext>
            </a:extLst>
          </p:cNvPr>
          <p:cNvSpPr/>
          <p:nvPr/>
        </p:nvSpPr>
        <p:spPr>
          <a:xfrm>
            <a:off x="2600881" y="7625834"/>
            <a:ext cx="47532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Saira Medium" panose="00000600000000000000" pitchFamily="2" charset="0"/>
              </a:rPr>
              <a:t>Acknowledgement:</a:t>
            </a:r>
          </a:p>
        </p:txBody>
      </p:sp>
    </p:spTree>
    <p:extLst>
      <p:ext uri="{BB962C8B-B14F-4D97-AF65-F5344CB8AC3E}">
        <p14:creationId xmlns:p14="http://schemas.microsoft.com/office/powerpoint/2010/main" val="290232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63A606-D324-4E9A-A2E9-DA401D803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47" y="546100"/>
            <a:ext cx="3168353" cy="31683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5D2322-5F5D-4049-AF05-864673ED1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6316">
                        <a14:foregroundMark x1="93333" y1="44524" x2="93333" y2="44524"/>
                        <a14:foregroundMark x1="96316" y1="45476" x2="96316" y2="45476"/>
                        <a14:foregroundMark x1="57719" y1="54048" x2="57719" y2="540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06483">
            <a:off x="3559514" y="971800"/>
            <a:ext cx="4093143" cy="301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1AEBCE-64EA-4678-858E-C36F9CE037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8659" r="90000">
                        <a14:foregroundMark x1="28537" y1="83659" x2="28537" y2="83659"/>
                        <a14:foregroundMark x1="8659" y1="73902" x2="8659" y2="73902"/>
                        <a14:foregroundMark x1="25976" y1="82927" x2="25976" y2="82927"/>
                        <a14:foregroundMark x1="21829" y1="87195" x2="21829" y2="871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489200"/>
            <a:ext cx="3657600" cy="365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C2143D-9E5C-4EBB-9281-4C36349D60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5274" y="2882900"/>
            <a:ext cx="3392078" cy="322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BD4D14-8637-41E5-AC57-7E6A65283D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5700" y="1034637"/>
            <a:ext cx="3327932" cy="1967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7CCD14-AEBE-45A2-8F1A-AC40538E4C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93819" y="3390900"/>
            <a:ext cx="2997200" cy="29972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84D1160-0026-4D09-8AAA-4BFE6F5901F7}"/>
              </a:ext>
            </a:extLst>
          </p:cNvPr>
          <p:cNvSpPr/>
          <p:nvPr/>
        </p:nvSpPr>
        <p:spPr>
          <a:xfrm>
            <a:off x="-8076380" y="-6284449"/>
            <a:ext cx="21284380" cy="20813249"/>
          </a:xfrm>
          <a:custGeom>
            <a:avLst/>
            <a:gdLst>
              <a:gd name="connsiteX0" fmla="*/ 8616951 w 18288000"/>
              <a:gd name="connsiteY0" fmla="*/ 5130799 h 18287999"/>
              <a:gd name="connsiteX1" fmla="*/ 6902451 w 18288000"/>
              <a:gd name="connsiteY1" fmla="*/ 6959600 h 18287999"/>
              <a:gd name="connsiteX2" fmla="*/ 8616951 w 18288000"/>
              <a:gd name="connsiteY2" fmla="*/ 8788400 h 18287999"/>
              <a:gd name="connsiteX3" fmla="*/ 10331450 w 18288000"/>
              <a:gd name="connsiteY3" fmla="*/ 6959600 h 18287999"/>
              <a:gd name="connsiteX4" fmla="*/ 8616951 w 18288000"/>
              <a:gd name="connsiteY4" fmla="*/ 5130799 h 18287999"/>
              <a:gd name="connsiteX5" fmla="*/ 9144000 w 18288000"/>
              <a:gd name="connsiteY5" fmla="*/ 0 h 18287999"/>
              <a:gd name="connsiteX6" fmla="*/ 18288000 w 18288000"/>
              <a:gd name="connsiteY6" fmla="*/ 9143999 h 18287999"/>
              <a:gd name="connsiteX7" fmla="*/ 9144000 w 18288000"/>
              <a:gd name="connsiteY7" fmla="*/ 18287999 h 18287999"/>
              <a:gd name="connsiteX8" fmla="*/ 0 w 18288000"/>
              <a:gd name="connsiteY8" fmla="*/ 9143999 h 18287999"/>
              <a:gd name="connsiteX9" fmla="*/ 9144000 w 18288000"/>
              <a:gd name="connsiteY9" fmla="*/ 0 h 1828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88000" h="18287999">
                <a:moveTo>
                  <a:pt x="8616951" y="5130799"/>
                </a:moveTo>
                <a:cubicBezTo>
                  <a:pt x="7670059" y="5130799"/>
                  <a:pt x="6902451" y="5949581"/>
                  <a:pt x="6902451" y="6959600"/>
                </a:cubicBezTo>
                <a:cubicBezTo>
                  <a:pt x="6902451" y="7969618"/>
                  <a:pt x="7670059" y="8788400"/>
                  <a:pt x="8616951" y="8788400"/>
                </a:cubicBezTo>
                <a:cubicBezTo>
                  <a:pt x="9563842" y="8788400"/>
                  <a:pt x="10331450" y="7969618"/>
                  <a:pt x="10331450" y="6959600"/>
                </a:cubicBezTo>
                <a:cubicBezTo>
                  <a:pt x="10331450" y="5949581"/>
                  <a:pt x="9563842" y="5130799"/>
                  <a:pt x="8616951" y="5130799"/>
                </a:cubicBezTo>
                <a:close/>
                <a:moveTo>
                  <a:pt x="9144000" y="0"/>
                </a:moveTo>
                <a:cubicBezTo>
                  <a:pt x="14194092" y="0"/>
                  <a:pt x="18288000" y="4093907"/>
                  <a:pt x="18288000" y="9143999"/>
                </a:cubicBezTo>
                <a:cubicBezTo>
                  <a:pt x="18288000" y="14194091"/>
                  <a:pt x="14194092" y="18287999"/>
                  <a:pt x="9144000" y="18287999"/>
                </a:cubicBezTo>
                <a:cubicBezTo>
                  <a:pt x="4093908" y="18287999"/>
                  <a:pt x="0" y="14194091"/>
                  <a:pt x="0" y="9143999"/>
                </a:cubicBezTo>
                <a:cubicBezTo>
                  <a:pt x="0" y="4093907"/>
                  <a:pt x="4093908" y="0"/>
                  <a:pt x="9144000" y="0"/>
                </a:cubicBezTo>
                <a:close/>
              </a:path>
            </a:pathLst>
          </a:custGeom>
          <a:solidFill>
            <a:srgbClr val="26262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CA572C-397D-440D-AB5B-0782BAD9F83E}"/>
              </a:ext>
            </a:extLst>
          </p:cNvPr>
          <p:cNvSpPr/>
          <p:nvPr/>
        </p:nvSpPr>
        <p:spPr>
          <a:xfrm>
            <a:off x="4532284" y="1371172"/>
            <a:ext cx="6096000" cy="19082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aira Medium" panose="00000600000000000000" pitchFamily="2" charset="0"/>
              </a:rPr>
              <a:t>LDR sensor: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A Light Dependent Resistor, or LDR, measures how bright the light is.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The less light there is, the more resistance it has and vice versa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We can use this to detect changes in shadows </a:t>
            </a:r>
          </a:p>
        </p:txBody>
      </p:sp>
    </p:spTree>
    <p:extLst>
      <p:ext uri="{BB962C8B-B14F-4D97-AF65-F5344CB8AC3E}">
        <p14:creationId xmlns:p14="http://schemas.microsoft.com/office/powerpoint/2010/main" val="209809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63A606-D324-4E9A-A2E9-DA401D803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47" y="546100"/>
            <a:ext cx="3168353" cy="31683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5D2322-5F5D-4049-AF05-864673ED1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6316">
                        <a14:foregroundMark x1="93333" y1="44524" x2="93333" y2="44524"/>
                        <a14:foregroundMark x1="96316" y1="45476" x2="96316" y2="45476"/>
                        <a14:foregroundMark x1="57719" y1="54048" x2="57719" y2="540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06483">
            <a:off x="3559514" y="971800"/>
            <a:ext cx="4093143" cy="301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1AEBCE-64EA-4678-858E-C36F9CE037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8659" r="90000">
                        <a14:foregroundMark x1="28537" y1="83659" x2="28537" y2="83659"/>
                        <a14:foregroundMark x1="8659" y1="73902" x2="8659" y2="73902"/>
                        <a14:foregroundMark x1="25976" y1="82927" x2="25976" y2="82927"/>
                        <a14:foregroundMark x1="21829" y1="87195" x2="21829" y2="871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489200"/>
            <a:ext cx="3657600" cy="365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C2143D-9E5C-4EBB-9281-4C36349D60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5274" y="2882900"/>
            <a:ext cx="3392078" cy="322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BD4D14-8637-41E5-AC57-7E6A65283D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5700" y="1034637"/>
            <a:ext cx="3327932" cy="1967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7CCD14-AEBE-45A2-8F1A-AC40538E4C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93819" y="3390900"/>
            <a:ext cx="2997200" cy="29972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84D1160-0026-4D09-8AAA-4BFE6F5901F7}"/>
              </a:ext>
            </a:extLst>
          </p:cNvPr>
          <p:cNvSpPr/>
          <p:nvPr/>
        </p:nvSpPr>
        <p:spPr>
          <a:xfrm>
            <a:off x="-9512095" y="-5128956"/>
            <a:ext cx="26034590" cy="23973912"/>
          </a:xfrm>
          <a:custGeom>
            <a:avLst/>
            <a:gdLst>
              <a:gd name="connsiteX0" fmla="*/ 8616951 w 18288000"/>
              <a:gd name="connsiteY0" fmla="*/ 5130799 h 18287999"/>
              <a:gd name="connsiteX1" fmla="*/ 6902451 w 18288000"/>
              <a:gd name="connsiteY1" fmla="*/ 6959600 h 18287999"/>
              <a:gd name="connsiteX2" fmla="*/ 8616951 w 18288000"/>
              <a:gd name="connsiteY2" fmla="*/ 8788400 h 18287999"/>
              <a:gd name="connsiteX3" fmla="*/ 10331450 w 18288000"/>
              <a:gd name="connsiteY3" fmla="*/ 6959600 h 18287999"/>
              <a:gd name="connsiteX4" fmla="*/ 8616951 w 18288000"/>
              <a:gd name="connsiteY4" fmla="*/ 5130799 h 18287999"/>
              <a:gd name="connsiteX5" fmla="*/ 9144000 w 18288000"/>
              <a:gd name="connsiteY5" fmla="*/ 0 h 18287999"/>
              <a:gd name="connsiteX6" fmla="*/ 18288000 w 18288000"/>
              <a:gd name="connsiteY6" fmla="*/ 9143999 h 18287999"/>
              <a:gd name="connsiteX7" fmla="*/ 9144000 w 18288000"/>
              <a:gd name="connsiteY7" fmla="*/ 18287999 h 18287999"/>
              <a:gd name="connsiteX8" fmla="*/ 0 w 18288000"/>
              <a:gd name="connsiteY8" fmla="*/ 9143999 h 18287999"/>
              <a:gd name="connsiteX9" fmla="*/ 9144000 w 18288000"/>
              <a:gd name="connsiteY9" fmla="*/ 0 h 1828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88000" h="18287999">
                <a:moveTo>
                  <a:pt x="8616951" y="5130799"/>
                </a:moveTo>
                <a:cubicBezTo>
                  <a:pt x="7670059" y="5130799"/>
                  <a:pt x="6902451" y="5949581"/>
                  <a:pt x="6902451" y="6959600"/>
                </a:cubicBezTo>
                <a:cubicBezTo>
                  <a:pt x="6902451" y="7969618"/>
                  <a:pt x="7670059" y="8788400"/>
                  <a:pt x="8616951" y="8788400"/>
                </a:cubicBezTo>
                <a:cubicBezTo>
                  <a:pt x="9563842" y="8788400"/>
                  <a:pt x="10331450" y="7969618"/>
                  <a:pt x="10331450" y="6959600"/>
                </a:cubicBezTo>
                <a:cubicBezTo>
                  <a:pt x="10331450" y="5949581"/>
                  <a:pt x="9563842" y="5130799"/>
                  <a:pt x="8616951" y="5130799"/>
                </a:cubicBezTo>
                <a:close/>
                <a:moveTo>
                  <a:pt x="9144000" y="0"/>
                </a:moveTo>
                <a:cubicBezTo>
                  <a:pt x="14194092" y="0"/>
                  <a:pt x="18288000" y="4093907"/>
                  <a:pt x="18288000" y="9143999"/>
                </a:cubicBezTo>
                <a:cubicBezTo>
                  <a:pt x="18288000" y="14194091"/>
                  <a:pt x="14194092" y="18287999"/>
                  <a:pt x="9144000" y="18287999"/>
                </a:cubicBezTo>
                <a:cubicBezTo>
                  <a:pt x="4093908" y="18287999"/>
                  <a:pt x="0" y="14194091"/>
                  <a:pt x="0" y="9143999"/>
                </a:cubicBezTo>
                <a:cubicBezTo>
                  <a:pt x="0" y="4093907"/>
                  <a:pt x="4093908" y="0"/>
                  <a:pt x="9144000" y="0"/>
                </a:cubicBezTo>
                <a:close/>
              </a:path>
            </a:pathLst>
          </a:custGeom>
          <a:solidFill>
            <a:srgbClr val="26262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FCDCC4-E90F-4569-843F-4DD14FFDED83}"/>
              </a:ext>
            </a:extLst>
          </p:cNvPr>
          <p:cNvSpPr/>
          <p:nvPr/>
        </p:nvSpPr>
        <p:spPr>
          <a:xfrm>
            <a:off x="5881141" y="1049233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It is designed in such a way that it emits infrared radiation and calculates a time when that radiation is reflected back from that sole object.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It can be used to detect the free space in a parking lot.</a:t>
            </a:r>
            <a:endParaRPr lang="en-US" b="0" dirty="0">
              <a:solidFill>
                <a:schemeClr val="bg1"/>
              </a:solidFill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F5F601-86FF-4233-AE30-6CCFBA2E994D}"/>
              </a:ext>
            </a:extLst>
          </p:cNvPr>
          <p:cNvSpPr/>
          <p:nvPr/>
        </p:nvSpPr>
        <p:spPr>
          <a:xfrm>
            <a:off x="5646796" y="524782"/>
            <a:ext cx="38347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7200"/>
            <a:r>
              <a:rPr lang="en-US" sz="2400" dirty="0">
                <a:solidFill>
                  <a:schemeClr val="bg1"/>
                </a:solidFill>
                <a:latin typeface="Saira Medium" panose="00000600000000000000" pitchFamily="2" charset="0"/>
              </a:rPr>
              <a:t>Active Infrared Sensor</a:t>
            </a:r>
          </a:p>
        </p:txBody>
      </p:sp>
    </p:spTree>
    <p:extLst>
      <p:ext uri="{BB962C8B-B14F-4D97-AF65-F5344CB8AC3E}">
        <p14:creationId xmlns:p14="http://schemas.microsoft.com/office/powerpoint/2010/main" val="2052481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63A606-D324-4E9A-A2E9-DA401D803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47" y="546100"/>
            <a:ext cx="3168353" cy="31683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5D2322-5F5D-4049-AF05-864673ED1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6316">
                        <a14:foregroundMark x1="93333" y1="44524" x2="93333" y2="44524"/>
                        <a14:foregroundMark x1="96316" y1="45476" x2="96316" y2="45476"/>
                        <a14:foregroundMark x1="57719" y1="54048" x2="57719" y2="540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06483">
            <a:off x="3559514" y="971800"/>
            <a:ext cx="4093143" cy="301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1AEBCE-64EA-4678-858E-C36F9CE037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8659" r="90000">
                        <a14:foregroundMark x1="28537" y1="83659" x2="28537" y2="83659"/>
                        <a14:foregroundMark x1="8659" y1="73902" x2="8659" y2="73902"/>
                        <a14:foregroundMark x1="25976" y1="82927" x2="25976" y2="82927"/>
                        <a14:foregroundMark x1="21829" y1="87195" x2="21829" y2="871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489200"/>
            <a:ext cx="3657600" cy="365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C2143D-9E5C-4EBB-9281-4C36349D60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5274" y="2882900"/>
            <a:ext cx="3392078" cy="322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BD4D14-8637-41E5-AC57-7E6A65283D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5700" y="1034637"/>
            <a:ext cx="3327932" cy="1967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7CCD14-AEBE-45A2-8F1A-AC40538E4C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93819" y="3390900"/>
            <a:ext cx="2997200" cy="29972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84D1160-0026-4D09-8AAA-4BFE6F5901F7}"/>
              </a:ext>
            </a:extLst>
          </p:cNvPr>
          <p:cNvSpPr/>
          <p:nvPr/>
        </p:nvSpPr>
        <p:spPr>
          <a:xfrm>
            <a:off x="-6464095" y="-4112956"/>
            <a:ext cx="26034590" cy="23973912"/>
          </a:xfrm>
          <a:custGeom>
            <a:avLst/>
            <a:gdLst>
              <a:gd name="connsiteX0" fmla="*/ 8616951 w 18288000"/>
              <a:gd name="connsiteY0" fmla="*/ 5130799 h 18287999"/>
              <a:gd name="connsiteX1" fmla="*/ 6902451 w 18288000"/>
              <a:gd name="connsiteY1" fmla="*/ 6959600 h 18287999"/>
              <a:gd name="connsiteX2" fmla="*/ 8616951 w 18288000"/>
              <a:gd name="connsiteY2" fmla="*/ 8788400 h 18287999"/>
              <a:gd name="connsiteX3" fmla="*/ 10331450 w 18288000"/>
              <a:gd name="connsiteY3" fmla="*/ 6959600 h 18287999"/>
              <a:gd name="connsiteX4" fmla="*/ 8616951 w 18288000"/>
              <a:gd name="connsiteY4" fmla="*/ 5130799 h 18287999"/>
              <a:gd name="connsiteX5" fmla="*/ 9144000 w 18288000"/>
              <a:gd name="connsiteY5" fmla="*/ 0 h 18287999"/>
              <a:gd name="connsiteX6" fmla="*/ 18288000 w 18288000"/>
              <a:gd name="connsiteY6" fmla="*/ 9143999 h 18287999"/>
              <a:gd name="connsiteX7" fmla="*/ 9144000 w 18288000"/>
              <a:gd name="connsiteY7" fmla="*/ 18287999 h 18287999"/>
              <a:gd name="connsiteX8" fmla="*/ 0 w 18288000"/>
              <a:gd name="connsiteY8" fmla="*/ 9143999 h 18287999"/>
              <a:gd name="connsiteX9" fmla="*/ 9144000 w 18288000"/>
              <a:gd name="connsiteY9" fmla="*/ 0 h 1828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88000" h="18287999">
                <a:moveTo>
                  <a:pt x="8616951" y="5130799"/>
                </a:moveTo>
                <a:cubicBezTo>
                  <a:pt x="7670059" y="5130799"/>
                  <a:pt x="6902451" y="5949581"/>
                  <a:pt x="6902451" y="6959600"/>
                </a:cubicBezTo>
                <a:cubicBezTo>
                  <a:pt x="6902451" y="7969618"/>
                  <a:pt x="7670059" y="8788400"/>
                  <a:pt x="8616951" y="8788400"/>
                </a:cubicBezTo>
                <a:cubicBezTo>
                  <a:pt x="9563842" y="8788400"/>
                  <a:pt x="10331450" y="7969618"/>
                  <a:pt x="10331450" y="6959600"/>
                </a:cubicBezTo>
                <a:cubicBezTo>
                  <a:pt x="10331450" y="5949581"/>
                  <a:pt x="9563842" y="5130799"/>
                  <a:pt x="8616951" y="5130799"/>
                </a:cubicBezTo>
                <a:close/>
                <a:moveTo>
                  <a:pt x="9144000" y="0"/>
                </a:moveTo>
                <a:cubicBezTo>
                  <a:pt x="14194092" y="0"/>
                  <a:pt x="18288000" y="4093907"/>
                  <a:pt x="18288000" y="9143999"/>
                </a:cubicBezTo>
                <a:cubicBezTo>
                  <a:pt x="18288000" y="14194091"/>
                  <a:pt x="14194092" y="18287999"/>
                  <a:pt x="9144000" y="18287999"/>
                </a:cubicBezTo>
                <a:cubicBezTo>
                  <a:pt x="4093908" y="18287999"/>
                  <a:pt x="0" y="14194091"/>
                  <a:pt x="0" y="9143999"/>
                </a:cubicBezTo>
                <a:cubicBezTo>
                  <a:pt x="0" y="4093907"/>
                  <a:pt x="4093908" y="0"/>
                  <a:pt x="9144000" y="0"/>
                </a:cubicBezTo>
                <a:close/>
              </a:path>
            </a:pathLst>
          </a:custGeom>
          <a:solidFill>
            <a:srgbClr val="26262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BF77C9-8A4D-450A-9486-EDE978F91B98}"/>
              </a:ext>
            </a:extLst>
          </p:cNvPr>
          <p:cNvSpPr/>
          <p:nvPr/>
        </p:nvSpPr>
        <p:spPr>
          <a:xfrm>
            <a:off x="370188" y="138542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0" i="0">
                <a:solidFill>
                  <a:schemeClr val="bg1"/>
                </a:solidFill>
                <a:effectLst/>
                <a:latin typeface="Saira Medium" panose="00000600000000000000" pitchFamily="2" charset="0"/>
              </a:rPr>
              <a:t>Magnetometer Sensors:</a:t>
            </a:r>
            <a:endParaRPr lang="en-US" sz="2400" b="0" i="0" dirty="0">
              <a:solidFill>
                <a:schemeClr val="bg1"/>
              </a:solidFill>
              <a:effectLst/>
              <a:latin typeface="Saira Medium" panose="000006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835F8B-46F7-4E7F-A31C-5585F46E6F65}"/>
              </a:ext>
            </a:extLst>
          </p:cNvPr>
          <p:cNvSpPr/>
          <p:nvPr/>
        </p:nvSpPr>
        <p:spPr>
          <a:xfrm>
            <a:off x="304799" y="591319"/>
            <a:ext cx="770408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Magnetic Field Sensing:</a:t>
            </a:r>
            <a:r>
              <a:rPr lang="en-US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Detects changes in the Earth's magnetic field caused by vehicle presence, enabling accurate parking space occupancy detection.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Reliable Performance:</a:t>
            </a:r>
            <a:r>
              <a:rPr lang="en-US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Works well in various environmental conditions, ensuring consistent and dependable detection capabilities.</a:t>
            </a:r>
          </a:p>
        </p:txBody>
      </p:sp>
    </p:spTree>
    <p:extLst>
      <p:ext uri="{BB962C8B-B14F-4D97-AF65-F5344CB8AC3E}">
        <p14:creationId xmlns:p14="http://schemas.microsoft.com/office/powerpoint/2010/main" val="1332036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63A606-D324-4E9A-A2E9-DA401D803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47" y="546100"/>
            <a:ext cx="3168353" cy="31683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5D2322-5F5D-4049-AF05-864673ED1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6316">
                        <a14:foregroundMark x1="93333" y1="44524" x2="93333" y2="44524"/>
                        <a14:foregroundMark x1="96316" y1="45476" x2="96316" y2="45476"/>
                        <a14:foregroundMark x1="57719" y1="54048" x2="57719" y2="540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06483">
            <a:off x="3559514" y="971800"/>
            <a:ext cx="4093143" cy="301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1AEBCE-64EA-4678-858E-C36F9CE037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8659" r="90000">
                        <a14:foregroundMark x1="28537" y1="83659" x2="28537" y2="83659"/>
                        <a14:foregroundMark x1="8659" y1="73902" x2="8659" y2="73902"/>
                        <a14:foregroundMark x1="25976" y1="82927" x2="25976" y2="82927"/>
                        <a14:foregroundMark x1="21829" y1="87195" x2="21829" y2="871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489200"/>
            <a:ext cx="3657600" cy="365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C2143D-9E5C-4EBB-9281-4C36349D60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5274" y="2882900"/>
            <a:ext cx="3392078" cy="322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BD4D14-8637-41E5-AC57-7E6A65283D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5700" y="1034637"/>
            <a:ext cx="3327932" cy="1967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7CCD14-AEBE-45A2-8F1A-AC40538E4C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93819" y="3390900"/>
            <a:ext cx="2997200" cy="29972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84D1160-0026-4D09-8AAA-4BFE6F5901F7}"/>
              </a:ext>
            </a:extLst>
          </p:cNvPr>
          <p:cNvSpPr/>
          <p:nvPr/>
        </p:nvSpPr>
        <p:spPr>
          <a:xfrm>
            <a:off x="-3759200" y="-4978400"/>
            <a:ext cx="27088895" cy="24534556"/>
          </a:xfrm>
          <a:custGeom>
            <a:avLst/>
            <a:gdLst>
              <a:gd name="connsiteX0" fmla="*/ 8616951 w 18288000"/>
              <a:gd name="connsiteY0" fmla="*/ 5130799 h 18287999"/>
              <a:gd name="connsiteX1" fmla="*/ 6902451 w 18288000"/>
              <a:gd name="connsiteY1" fmla="*/ 6959600 h 18287999"/>
              <a:gd name="connsiteX2" fmla="*/ 8616951 w 18288000"/>
              <a:gd name="connsiteY2" fmla="*/ 8788400 h 18287999"/>
              <a:gd name="connsiteX3" fmla="*/ 10331450 w 18288000"/>
              <a:gd name="connsiteY3" fmla="*/ 6959600 h 18287999"/>
              <a:gd name="connsiteX4" fmla="*/ 8616951 w 18288000"/>
              <a:gd name="connsiteY4" fmla="*/ 5130799 h 18287999"/>
              <a:gd name="connsiteX5" fmla="*/ 9144000 w 18288000"/>
              <a:gd name="connsiteY5" fmla="*/ 0 h 18287999"/>
              <a:gd name="connsiteX6" fmla="*/ 18288000 w 18288000"/>
              <a:gd name="connsiteY6" fmla="*/ 9143999 h 18287999"/>
              <a:gd name="connsiteX7" fmla="*/ 9144000 w 18288000"/>
              <a:gd name="connsiteY7" fmla="*/ 18287999 h 18287999"/>
              <a:gd name="connsiteX8" fmla="*/ 0 w 18288000"/>
              <a:gd name="connsiteY8" fmla="*/ 9143999 h 18287999"/>
              <a:gd name="connsiteX9" fmla="*/ 9144000 w 18288000"/>
              <a:gd name="connsiteY9" fmla="*/ 0 h 1828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88000" h="18287999">
                <a:moveTo>
                  <a:pt x="8616951" y="5130799"/>
                </a:moveTo>
                <a:cubicBezTo>
                  <a:pt x="7670059" y="5130799"/>
                  <a:pt x="6902451" y="5949581"/>
                  <a:pt x="6902451" y="6959600"/>
                </a:cubicBezTo>
                <a:cubicBezTo>
                  <a:pt x="6902451" y="7969618"/>
                  <a:pt x="7670059" y="8788400"/>
                  <a:pt x="8616951" y="8788400"/>
                </a:cubicBezTo>
                <a:cubicBezTo>
                  <a:pt x="9563842" y="8788400"/>
                  <a:pt x="10331450" y="7969618"/>
                  <a:pt x="10331450" y="6959600"/>
                </a:cubicBezTo>
                <a:cubicBezTo>
                  <a:pt x="10331450" y="5949581"/>
                  <a:pt x="9563842" y="5130799"/>
                  <a:pt x="8616951" y="5130799"/>
                </a:cubicBezTo>
                <a:close/>
                <a:moveTo>
                  <a:pt x="9144000" y="0"/>
                </a:moveTo>
                <a:cubicBezTo>
                  <a:pt x="14194092" y="0"/>
                  <a:pt x="18288000" y="4093907"/>
                  <a:pt x="18288000" y="9143999"/>
                </a:cubicBezTo>
                <a:cubicBezTo>
                  <a:pt x="18288000" y="14194091"/>
                  <a:pt x="14194092" y="18287999"/>
                  <a:pt x="9144000" y="18287999"/>
                </a:cubicBezTo>
                <a:cubicBezTo>
                  <a:pt x="4093908" y="18287999"/>
                  <a:pt x="0" y="14194091"/>
                  <a:pt x="0" y="9143999"/>
                </a:cubicBezTo>
                <a:cubicBezTo>
                  <a:pt x="0" y="4093907"/>
                  <a:pt x="4093908" y="0"/>
                  <a:pt x="9144000" y="0"/>
                </a:cubicBezTo>
                <a:close/>
              </a:path>
            </a:pathLst>
          </a:custGeom>
          <a:solidFill>
            <a:srgbClr val="26262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701055-08DE-4BB8-861E-54EC4AF4A936}"/>
              </a:ext>
            </a:extLst>
          </p:cNvPr>
          <p:cNvSpPr/>
          <p:nvPr/>
        </p:nvSpPr>
        <p:spPr>
          <a:xfrm>
            <a:off x="319790" y="715861"/>
            <a:ext cx="6096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aira Medium" panose="00000600000000000000" pitchFamily="2" charset="0"/>
              </a:rPr>
              <a:t>Passive IR sensor: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The temperature difference between the objects and the surroundings is what passive IR sensors detect.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They are often installed on the parking lot ceiling to sense temperature changes.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Weather conditions can affect how well passive IR sensors work </a:t>
            </a:r>
          </a:p>
        </p:txBody>
      </p:sp>
    </p:spTree>
    <p:extLst>
      <p:ext uri="{BB962C8B-B14F-4D97-AF65-F5344CB8AC3E}">
        <p14:creationId xmlns:p14="http://schemas.microsoft.com/office/powerpoint/2010/main" val="1475167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32FA1A-480A-4021-A976-A5DC2D53EC54}"/>
              </a:ext>
            </a:extLst>
          </p:cNvPr>
          <p:cNvSpPr/>
          <p:nvPr/>
        </p:nvSpPr>
        <p:spPr>
          <a:xfrm>
            <a:off x="1188720" y="520788"/>
            <a:ext cx="489204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aira Medium" panose="00000600000000000000" pitchFamily="2" charset="0"/>
              </a:rPr>
              <a:t>SYSTEM USED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Inductive loop detector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Pneumatic road tube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CCTV and image processing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RFID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B1DBBC-8566-41DD-AF63-0987B8DA6DC1}"/>
              </a:ext>
            </a:extLst>
          </p:cNvPr>
          <p:cNvSpPr/>
          <p:nvPr/>
        </p:nvSpPr>
        <p:spPr>
          <a:xfrm>
            <a:off x="6766560" y="621663"/>
            <a:ext cx="6096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aira Medium" panose="00000600000000000000" pitchFamily="2" charset="0"/>
              </a:rPr>
              <a:t>Technology used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Web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Cloud computing</a:t>
            </a:r>
          </a:p>
        </p:txBody>
      </p:sp>
      <p:pic>
        <p:nvPicPr>
          <p:cNvPr id="1026" name="Picture 2" descr="Free White Surveillance Camera Stock Photo">
            <a:extLst>
              <a:ext uri="{FF2B5EF4-FFF2-40B4-BE49-F238E27FC236}">
                <a16:creationId xmlns:a16="http://schemas.microsoft.com/office/drawing/2014/main" id="{9F80E6EF-8814-4BD9-A124-17830F3E30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44" r="32691"/>
          <a:stretch/>
        </p:blipFill>
        <p:spPr bwMode="auto">
          <a:xfrm>
            <a:off x="499745" y="3467100"/>
            <a:ext cx="1862455" cy="230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neumatic road tubes or traffic counters">
            <a:extLst>
              <a:ext uri="{FF2B5EF4-FFF2-40B4-BE49-F238E27FC236}">
                <a16:creationId xmlns:a16="http://schemas.microsoft.com/office/drawing/2014/main" id="{2B39ED85-5A46-4E89-B844-0001B5DFF7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1" r="18918"/>
          <a:stretch/>
        </p:blipFill>
        <p:spPr bwMode="auto">
          <a:xfrm>
            <a:off x="3002279" y="3467100"/>
            <a:ext cx="2328673" cy="230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1: Inductive loop detectors based traffic management | Download ...">
            <a:extLst>
              <a:ext uri="{FF2B5EF4-FFF2-40B4-BE49-F238E27FC236}">
                <a16:creationId xmlns:a16="http://schemas.microsoft.com/office/drawing/2014/main" id="{EA58F04C-A7ED-4428-84E2-20883862F7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4" t="3874" r="4430" b="4955"/>
          <a:stretch/>
        </p:blipFill>
        <p:spPr bwMode="auto">
          <a:xfrm>
            <a:off x="6096000" y="3467100"/>
            <a:ext cx="2301722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hat is RFID?">
            <a:extLst>
              <a:ext uri="{FF2B5EF4-FFF2-40B4-BE49-F238E27FC236}">
                <a16:creationId xmlns:a16="http://schemas.microsoft.com/office/drawing/2014/main" id="{76731E3E-AAC0-4701-AC68-7424EEF29F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0" t="12537" r="26640" b="15138"/>
          <a:stretch/>
        </p:blipFill>
        <p:spPr bwMode="auto">
          <a:xfrm>
            <a:off x="9113520" y="3467100"/>
            <a:ext cx="1963329" cy="193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BA4CF12-3D9F-407B-9B2A-BEA27CCCCE75}"/>
              </a:ext>
            </a:extLst>
          </p:cNvPr>
          <p:cNvSpPr/>
          <p:nvPr/>
        </p:nvSpPr>
        <p:spPr>
          <a:xfrm>
            <a:off x="5901305" y="5850374"/>
            <a:ext cx="2786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Inductive loop detector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67A318-16CC-47B6-B8AE-A0AC8E697C3B}"/>
              </a:ext>
            </a:extLst>
          </p:cNvPr>
          <p:cNvSpPr/>
          <p:nvPr/>
        </p:nvSpPr>
        <p:spPr>
          <a:xfrm>
            <a:off x="2868545" y="5941814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Pneumatic road tube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C45023-F537-4145-9EB4-6E150B10509D}"/>
              </a:ext>
            </a:extLst>
          </p:cNvPr>
          <p:cNvSpPr/>
          <p:nvPr/>
        </p:nvSpPr>
        <p:spPr>
          <a:xfrm>
            <a:off x="841625" y="5896094"/>
            <a:ext cx="824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CCTV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32C038-5423-4FC1-8D57-076015D9B4DF}"/>
              </a:ext>
            </a:extLst>
          </p:cNvPr>
          <p:cNvSpPr/>
          <p:nvPr/>
        </p:nvSpPr>
        <p:spPr>
          <a:xfrm>
            <a:off x="9726545" y="5591294"/>
            <a:ext cx="694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RFID</a:t>
            </a:r>
          </a:p>
        </p:txBody>
      </p:sp>
    </p:spTree>
    <p:extLst>
      <p:ext uri="{BB962C8B-B14F-4D97-AF65-F5344CB8AC3E}">
        <p14:creationId xmlns:p14="http://schemas.microsoft.com/office/powerpoint/2010/main" val="1126753427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4">
            <a:extLst>
              <a:ext uri="{FF2B5EF4-FFF2-40B4-BE49-F238E27FC236}">
                <a16:creationId xmlns:a16="http://schemas.microsoft.com/office/drawing/2014/main" id="{CE3A2244-D31A-4BFA-B0B2-D30AD354D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191" y="657069"/>
            <a:ext cx="4200525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42455F1-9D35-4AF7-A6AB-20CED60127D9}"/>
              </a:ext>
            </a:extLst>
          </p:cNvPr>
          <p:cNvSpPr/>
          <p:nvPr/>
        </p:nvSpPr>
        <p:spPr>
          <a:xfrm>
            <a:off x="784486" y="774308"/>
            <a:ext cx="6096000" cy="473975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379538" algn="l"/>
              </a:tabLst>
            </a:pPr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Working layers of Smart Parking System (SPS):</a:t>
            </a:r>
            <a:endParaRPr lang="en-US" altLang="en-US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379538" algn="l"/>
              </a:tabLst>
            </a:pPr>
            <a:r>
              <a:rPr lang="en-US" altLang="en-US" b="1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Sensing Layer:</a:t>
            </a:r>
            <a:endParaRPr lang="en-US" altLang="en-US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379538" algn="l"/>
              </a:tabLst>
            </a:pPr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Backbone of SPS for data input and includes sensors and receiver.</a:t>
            </a:r>
            <a:endParaRPr lang="en-US" altLang="en-US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379538" algn="l"/>
              </a:tabLst>
            </a:pPr>
            <a:r>
              <a:rPr lang="en-US" altLang="en-US" b="1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Network layer:</a:t>
            </a:r>
            <a:endParaRPr lang="en-US" altLang="en-US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379538" algn="l"/>
              </a:tabLst>
            </a:pPr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Key part of SPS, which transfers real-time information for a seamless transfer of data</a:t>
            </a:r>
            <a:endParaRPr lang="en-US" altLang="en-US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379538" algn="l"/>
              </a:tabLst>
            </a:pPr>
            <a:r>
              <a:rPr lang="en-US" altLang="en-US" b="1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Processing layer:	</a:t>
            </a:r>
            <a:endParaRPr lang="en-US" altLang="en-US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379538" algn="l"/>
              </a:tabLst>
            </a:pPr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Brain of SPS</a:t>
            </a:r>
            <a:endParaRPr lang="en-US" altLang="en-US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379538" algn="l"/>
              </a:tabLst>
            </a:pPr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Process the received data with complex algorithms and provide answer to the users request. </a:t>
            </a:r>
            <a:endParaRPr lang="en-US" altLang="en-US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379538" algn="l"/>
              </a:tabLst>
            </a:pPr>
            <a:r>
              <a:rPr lang="en-US" altLang="en-US" b="1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Application layer:</a:t>
            </a:r>
            <a:endParaRPr lang="en-US" altLang="en-US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379538" algn="l"/>
              </a:tabLst>
            </a:pPr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Interfaces with which users connect and communicate</a:t>
            </a:r>
            <a:endParaRPr lang="en-US" altLang="en-US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379538" algn="l"/>
              </a:tabLst>
            </a:pPr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Abstraction is maintained and processed data is received in simple format</a:t>
            </a:r>
            <a:endParaRPr lang="en-US" altLang="en-US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379538" algn="l"/>
              </a:tabLst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649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o description available.">
            <a:extLst>
              <a:ext uri="{FF2B5EF4-FFF2-40B4-BE49-F238E27FC236}">
                <a16:creationId xmlns:a16="http://schemas.microsoft.com/office/drawing/2014/main" id="{8C6DCF9F-C7A7-4191-9D55-7611B20F47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2" b="3072"/>
          <a:stretch/>
        </p:blipFill>
        <p:spPr bwMode="auto">
          <a:xfrm>
            <a:off x="3790697" y="1584434"/>
            <a:ext cx="4610605" cy="352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434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CDFC51C-9350-4B10-9D0D-089227C4ED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36A725-A966-4D2C-B7CB-1A37F483B50B}"/>
              </a:ext>
            </a:extLst>
          </p:cNvPr>
          <p:cNvSpPr/>
          <p:nvPr/>
        </p:nvSpPr>
        <p:spPr>
          <a:xfrm>
            <a:off x="4051738" y="-110359"/>
            <a:ext cx="4461641" cy="696835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5F4C19-4606-4549-B518-AE93C290B958}"/>
              </a:ext>
            </a:extLst>
          </p:cNvPr>
          <p:cNvSpPr/>
          <p:nvPr/>
        </p:nvSpPr>
        <p:spPr>
          <a:xfrm>
            <a:off x="457200" y="1238250"/>
            <a:ext cx="3581400" cy="1676400"/>
          </a:xfrm>
          <a:prstGeom prst="rect">
            <a:avLst/>
          </a:prstGeom>
          <a:solidFill>
            <a:schemeClr val="bg2">
              <a:lumMod val="5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8F0EED-9191-4E38-BF78-329207360356}"/>
              </a:ext>
            </a:extLst>
          </p:cNvPr>
          <p:cNvSpPr/>
          <p:nvPr/>
        </p:nvSpPr>
        <p:spPr>
          <a:xfrm>
            <a:off x="6053959" y="756745"/>
            <a:ext cx="362607" cy="19864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4ACB26-05DA-4D14-81F2-6EE97E37AC9C}"/>
              </a:ext>
            </a:extLst>
          </p:cNvPr>
          <p:cNvSpPr/>
          <p:nvPr/>
        </p:nvSpPr>
        <p:spPr>
          <a:xfrm>
            <a:off x="6053959" y="4414345"/>
            <a:ext cx="362607" cy="19864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C01EB6-FCD9-4A91-B534-A5E6EA954031}"/>
              </a:ext>
            </a:extLst>
          </p:cNvPr>
          <p:cNvSpPr/>
          <p:nvPr/>
        </p:nvSpPr>
        <p:spPr>
          <a:xfrm>
            <a:off x="457200" y="2895600"/>
            <a:ext cx="3581400" cy="1676400"/>
          </a:xfrm>
          <a:prstGeom prst="rect">
            <a:avLst/>
          </a:prstGeom>
          <a:solidFill>
            <a:schemeClr val="bg2">
              <a:lumMod val="5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215313-670F-4857-8FB4-51FA0F17764C}"/>
              </a:ext>
            </a:extLst>
          </p:cNvPr>
          <p:cNvSpPr/>
          <p:nvPr/>
        </p:nvSpPr>
        <p:spPr>
          <a:xfrm>
            <a:off x="8477250" y="1143000"/>
            <a:ext cx="3581400" cy="1676400"/>
          </a:xfrm>
          <a:prstGeom prst="rect">
            <a:avLst/>
          </a:prstGeom>
          <a:solidFill>
            <a:schemeClr val="bg2">
              <a:lumMod val="5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122196-0F92-483D-AB63-3F79F6919FCE}"/>
              </a:ext>
            </a:extLst>
          </p:cNvPr>
          <p:cNvSpPr/>
          <p:nvPr/>
        </p:nvSpPr>
        <p:spPr>
          <a:xfrm>
            <a:off x="8477250" y="2838450"/>
            <a:ext cx="3581400" cy="1676400"/>
          </a:xfrm>
          <a:prstGeom prst="rect">
            <a:avLst/>
          </a:prstGeom>
          <a:solidFill>
            <a:schemeClr val="bg2">
              <a:lumMod val="5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A39D77F2-C79E-474F-9636-0D46F5115F76}"/>
              </a:ext>
            </a:extLst>
          </p:cNvPr>
          <p:cNvSpPr/>
          <p:nvPr/>
        </p:nvSpPr>
        <p:spPr>
          <a:xfrm>
            <a:off x="1123950" y="781050"/>
            <a:ext cx="914400" cy="435102"/>
          </a:xfrm>
          <a:prstGeom prst="trapezoid">
            <a:avLst/>
          </a:prstGeom>
          <a:solidFill>
            <a:srgbClr val="78716F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6" descr="Tips Komputer: [Get 21+] Download Clip Art Car Png Top View Images cdr">
            <a:extLst>
              <a:ext uri="{FF2B5EF4-FFF2-40B4-BE49-F238E27FC236}">
                <a16:creationId xmlns:a16="http://schemas.microsoft.com/office/drawing/2014/main" id="{FD2A98EA-EFC9-4084-9D7D-FA9024BD6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74" b="95665" l="10000" r="90000">
                        <a14:foregroundMark x1="26860" y1="7127" x2="66860" y2="7788"/>
                        <a14:foregroundMark x1="44651" y1="3674" x2="44651" y2="3674"/>
                        <a14:foregroundMark x1="21744" y1="89640" x2="30698" y2="94416"/>
                        <a14:foregroundMark x1="30698" y1="94416" x2="58256" y2="96988"/>
                        <a14:foregroundMark x1="58256" y1="96988" x2="79651" y2="91109"/>
                        <a14:foregroundMark x1="79651" y1="91109" x2="80000" y2="89420"/>
                        <a14:foregroundMark x1="37791" y1="95665" x2="37791" y2="95665"/>
                        <a14:foregroundMark x1="18140" y1="33578" x2="18140" y2="33578"/>
                        <a14:foregroundMark x1="81744" y1="32623" x2="81744" y2="326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9257950" y="2167575"/>
            <a:ext cx="1814965" cy="287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rapezoid 16">
            <a:extLst>
              <a:ext uri="{FF2B5EF4-FFF2-40B4-BE49-F238E27FC236}">
                <a16:creationId xmlns:a16="http://schemas.microsoft.com/office/drawing/2014/main" id="{307DB8BA-626C-4E00-9D3D-51034C8781FF}"/>
              </a:ext>
            </a:extLst>
          </p:cNvPr>
          <p:cNvSpPr/>
          <p:nvPr/>
        </p:nvSpPr>
        <p:spPr>
          <a:xfrm>
            <a:off x="10248900" y="704850"/>
            <a:ext cx="914400" cy="435102"/>
          </a:xfrm>
          <a:prstGeom prst="trapezoid">
            <a:avLst/>
          </a:prstGeom>
          <a:solidFill>
            <a:srgbClr val="78716F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rapezoid 18">
            <a:extLst>
              <a:ext uri="{FF2B5EF4-FFF2-40B4-BE49-F238E27FC236}">
                <a16:creationId xmlns:a16="http://schemas.microsoft.com/office/drawing/2014/main" id="{3E9C2860-4CC1-4D05-884D-A1D0FFB394B7}"/>
              </a:ext>
            </a:extLst>
          </p:cNvPr>
          <p:cNvSpPr/>
          <p:nvPr/>
        </p:nvSpPr>
        <p:spPr>
          <a:xfrm flipV="1">
            <a:off x="10420350" y="4533900"/>
            <a:ext cx="914400" cy="435102"/>
          </a:xfrm>
          <a:prstGeom prst="trapezoid">
            <a:avLst/>
          </a:prstGeom>
          <a:solidFill>
            <a:srgbClr val="78716F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rapezoid 19">
            <a:extLst>
              <a:ext uri="{FF2B5EF4-FFF2-40B4-BE49-F238E27FC236}">
                <a16:creationId xmlns:a16="http://schemas.microsoft.com/office/drawing/2014/main" id="{57825659-CB58-4134-B21E-6AD0587D0DC4}"/>
              </a:ext>
            </a:extLst>
          </p:cNvPr>
          <p:cNvSpPr/>
          <p:nvPr/>
        </p:nvSpPr>
        <p:spPr>
          <a:xfrm flipV="1">
            <a:off x="1123950" y="4572000"/>
            <a:ext cx="914400" cy="435102"/>
          </a:xfrm>
          <a:prstGeom prst="trapezoid">
            <a:avLst/>
          </a:prstGeom>
          <a:solidFill>
            <a:srgbClr val="78716F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D743C87-AF46-411E-AD7D-1D29DB45885F}"/>
              </a:ext>
            </a:extLst>
          </p:cNvPr>
          <p:cNvSpPr/>
          <p:nvPr/>
        </p:nvSpPr>
        <p:spPr>
          <a:xfrm>
            <a:off x="1435100" y="844550"/>
            <a:ext cx="323850" cy="342900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27C0F6F-E60C-4A2F-952C-12D2166A09B1}"/>
              </a:ext>
            </a:extLst>
          </p:cNvPr>
          <p:cNvSpPr/>
          <p:nvPr/>
        </p:nvSpPr>
        <p:spPr>
          <a:xfrm>
            <a:off x="10714011" y="4562110"/>
            <a:ext cx="323850" cy="342900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52F6DC9-CA6C-4402-A057-FC34AF132F26}"/>
              </a:ext>
            </a:extLst>
          </p:cNvPr>
          <p:cNvSpPr/>
          <p:nvPr/>
        </p:nvSpPr>
        <p:spPr>
          <a:xfrm>
            <a:off x="10549119" y="769598"/>
            <a:ext cx="323850" cy="342900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AEFB89E-44A3-43D8-B6AF-365449E44733}"/>
              </a:ext>
            </a:extLst>
          </p:cNvPr>
          <p:cNvSpPr/>
          <p:nvPr/>
        </p:nvSpPr>
        <p:spPr>
          <a:xfrm>
            <a:off x="1420110" y="4607080"/>
            <a:ext cx="323850" cy="342900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52DF5B9-A948-4E9E-929E-041D17BE86F7}"/>
              </a:ext>
            </a:extLst>
          </p:cNvPr>
          <p:cNvSpPr/>
          <p:nvPr/>
        </p:nvSpPr>
        <p:spPr>
          <a:xfrm>
            <a:off x="1450091" y="844549"/>
            <a:ext cx="323850" cy="342900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6" name="Picture 6" descr="Tips Komputer: [Get 21+] Download Clip Art Car Png Top View Images cdr">
            <a:extLst>
              <a:ext uri="{FF2B5EF4-FFF2-40B4-BE49-F238E27FC236}">
                <a16:creationId xmlns:a16="http://schemas.microsoft.com/office/drawing/2014/main" id="{9670FF85-A22A-42A2-BA9F-9FD400619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74" b="95665" l="10000" r="90000">
                        <a14:foregroundMark x1="26860" y1="7127" x2="66860" y2="7788"/>
                        <a14:foregroundMark x1="44651" y1="3674" x2="44651" y2="3674"/>
                        <a14:foregroundMark x1="21744" y1="89640" x2="30698" y2="94416"/>
                        <a14:foregroundMark x1="30698" y1="94416" x2="58256" y2="96988"/>
                        <a14:foregroundMark x1="58256" y1="96988" x2="79651" y2="91109"/>
                        <a14:foregroundMark x1="79651" y1="91109" x2="80000" y2="89420"/>
                        <a14:foregroundMark x1="37791" y1="95665" x2="37791" y2="95665"/>
                        <a14:foregroundMark x1="18140" y1="33578" x2="18140" y2="33578"/>
                        <a14:foregroundMark x1="81744" y1="32623" x2="81744" y2="326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390300" y="624525"/>
            <a:ext cx="1814965" cy="287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20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96296E-6 L 0.32162 -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CDFC51C-9350-4B10-9D0D-089227C4ED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36A725-A966-4D2C-B7CB-1A37F483B50B}"/>
              </a:ext>
            </a:extLst>
          </p:cNvPr>
          <p:cNvSpPr/>
          <p:nvPr/>
        </p:nvSpPr>
        <p:spPr>
          <a:xfrm>
            <a:off x="4051738" y="-110359"/>
            <a:ext cx="4461641" cy="696835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5F4C19-4606-4549-B518-AE93C290B958}"/>
              </a:ext>
            </a:extLst>
          </p:cNvPr>
          <p:cNvSpPr/>
          <p:nvPr/>
        </p:nvSpPr>
        <p:spPr>
          <a:xfrm>
            <a:off x="457200" y="1238250"/>
            <a:ext cx="3581400" cy="1676400"/>
          </a:xfrm>
          <a:prstGeom prst="rect">
            <a:avLst/>
          </a:prstGeom>
          <a:solidFill>
            <a:schemeClr val="bg2">
              <a:lumMod val="5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8F0EED-9191-4E38-BF78-329207360356}"/>
              </a:ext>
            </a:extLst>
          </p:cNvPr>
          <p:cNvSpPr/>
          <p:nvPr/>
        </p:nvSpPr>
        <p:spPr>
          <a:xfrm>
            <a:off x="6053959" y="756745"/>
            <a:ext cx="362607" cy="19864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4ACB26-05DA-4D14-81F2-6EE97E37AC9C}"/>
              </a:ext>
            </a:extLst>
          </p:cNvPr>
          <p:cNvSpPr/>
          <p:nvPr/>
        </p:nvSpPr>
        <p:spPr>
          <a:xfrm>
            <a:off x="6053959" y="4414345"/>
            <a:ext cx="362607" cy="19864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C01EB6-FCD9-4A91-B534-A5E6EA954031}"/>
              </a:ext>
            </a:extLst>
          </p:cNvPr>
          <p:cNvSpPr/>
          <p:nvPr/>
        </p:nvSpPr>
        <p:spPr>
          <a:xfrm>
            <a:off x="457200" y="2895600"/>
            <a:ext cx="3581400" cy="1676400"/>
          </a:xfrm>
          <a:prstGeom prst="rect">
            <a:avLst/>
          </a:prstGeom>
          <a:solidFill>
            <a:schemeClr val="bg2">
              <a:lumMod val="5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215313-670F-4857-8FB4-51FA0F17764C}"/>
              </a:ext>
            </a:extLst>
          </p:cNvPr>
          <p:cNvSpPr/>
          <p:nvPr/>
        </p:nvSpPr>
        <p:spPr>
          <a:xfrm>
            <a:off x="8477250" y="1143000"/>
            <a:ext cx="3581400" cy="1676400"/>
          </a:xfrm>
          <a:prstGeom prst="rect">
            <a:avLst/>
          </a:prstGeom>
          <a:solidFill>
            <a:schemeClr val="bg2">
              <a:lumMod val="5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122196-0F92-483D-AB63-3F79F6919FCE}"/>
              </a:ext>
            </a:extLst>
          </p:cNvPr>
          <p:cNvSpPr/>
          <p:nvPr/>
        </p:nvSpPr>
        <p:spPr>
          <a:xfrm>
            <a:off x="8477250" y="2838450"/>
            <a:ext cx="3581400" cy="1676400"/>
          </a:xfrm>
          <a:prstGeom prst="rect">
            <a:avLst/>
          </a:prstGeom>
          <a:solidFill>
            <a:schemeClr val="bg2">
              <a:lumMod val="5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A39D77F2-C79E-474F-9636-0D46F5115F76}"/>
              </a:ext>
            </a:extLst>
          </p:cNvPr>
          <p:cNvSpPr/>
          <p:nvPr/>
        </p:nvSpPr>
        <p:spPr>
          <a:xfrm>
            <a:off x="1123950" y="781050"/>
            <a:ext cx="914400" cy="435102"/>
          </a:xfrm>
          <a:prstGeom prst="trapezoid">
            <a:avLst/>
          </a:prstGeom>
          <a:solidFill>
            <a:srgbClr val="78716F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6" descr="Tips Komputer: [Get 21+] Download Clip Art Car Png Top View Images cdr">
            <a:extLst>
              <a:ext uri="{FF2B5EF4-FFF2-40B4-BE49-F238E27FC236}">
                <a16:creationId xmlns:a16="http://schemas.microsoft.com/office/drawing/2014/main" id="{FD2A98EA-EFC9-4084-9D7D-FA9024BD6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74" b="95665" l="10000" r="90000">
                        <a14:foregroundMark x1="26860" y1="7127" x2="66860" y2="7788"/>
                        <a14:foregroundMark x1="44651" y1="3674" x2="44651" y2="3674"/>
                        <a14:foregroundMark x1="21744" y1="89640" x2="30698" y2="94416"/>
                        <a14:foregroundMark x1="30698" y1="94416" x2="58256" y2="96988"/>
                        <a14:foregroundMark x1="58256" y1="96988" x2="79651" y2="91109"/>
                        <a14:foregroundMark x1="79651" y1="91109" x2="80000" y2="89420"/>
                        <a14:foregroundMark x1="37791" y1="95665" x2="37791" y2="95665"/>
                        <a14:foregroundMark x1="18140" y1="33578" x2="18140" y2="33578"/>
                        <a14:foregroundMark x1="81744" y1="32623" x2="81744" y2="326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9257950" y="2167575"/>
            <a:ext cx="1814965" cy="287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rapezoid 16">
            <a:extLst>
              <a:ext uri="{FF2B5EF4-FFF2-40B4-BE49-F238E27FC236}">
                <a16:creationId xmlns:a16="http://schemas.microsoft.com/office/drawing/2014/main" id="{307DB8BA-626C-4E00-9D3D-51034C8781FF}"/>
              </a:ext>
            </a:extLst>
          </p:cNvPr>
          <p:cNvSpPr/>
          <p:nvPr/>
        </p:nvSpPr>
        <p:spPr>
          <a:xfrm>
            <a:off x="10248900" y="704850"/>
            <a:ext cx="914400" cy="435102"/>
          </a:xfrm>
          <a:prstGeom prst="trapezoid">
            <a:avLst/>
          </a:prstGeom>
          <a:solidFill>
            <a:srgbClr val="78716F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rapezoid 18">
            <a:extLst>
              <a:ext uri="{FF2B5EF4-FFF2-40B4-BE49-F238E27FC236}">
                <a16:creationId xmlns:a16="http://schemas.microsoft.com/office/drawing/2014/main" id="{3E9C2860-4CC1-4D05-884D-A1D0FFB394B7}"/>
              </a:ext>
            </a:extLst>
          </p:cNvPr>
          <p:cNvSpPr/>
          <p:nvPr/>
        </p:nvSpPr>
        <p:spPr>
          <a:xfrm flipV="1">
            <a:off x="10420350" y="4533900"/>
            <a:ext cx="914400" cy="435102"/>
          </a:xfrm>
          <a:prstGeom prst="trapezoid">
            <a:avLst/>
          </a:prstGeom>
          <a:solidFill>
            <a:srgbClr val="78716F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rapezoid 19">
            <a:extLst>
              <a:ext uri="{FF2B5EF4-FFF2-40B4-BE49-F238E27FC236}">
                <a16:creationId xmlns:a16="http://schemas.microsoft.com/office/drawing/2014/main" id="{57825659-CB58-4134-B21E-6AD0587D0DC4}"/>
              </a:ext>
            </a:extLst>
          </p:cNvPr>
          <p:cNvSpPr/>
          <p:nvPr/>
        </p:nvSpPr>
        <p:spPr>
          <a:xfrm flipV="1">
            <a:off x="1123950" y="4572000"/>
            <a:ext cx="914400" cy="435102"/>
          </a:xfrm>
          <a:prstGeom prst="trapezoid">
            <a:avLst/>
          </a:prstGeom>
          <a:solidFill>
            <a:srgbClr val="78716F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D743C87-AF46-411E-AD7D-1D29DB45885F}"/>
              </a:ext>
            </a:extLst>
          </p:cNvPr>
          <p:cNvSpPr/>
          <p:nvPr/>
        </p:nvSpPr>
        <p:spPr>
          <a:xfrm>
            <a:off x="1435100" y="844550"/>
            <a:ext cx="323850" cy="342900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27C0F6F-E60C-4A2F-952C-12D2166A09B1}"/>
              </a:ext>
            </a:extLst>
          </p:cNvPr>
          <p:cNvSpPr/>
          <p:nvPr/>
        </p:nvSpPr>
        <p:spPr>
          <a:xfrm>
            <a:off x="10714011" y="4562110"/>
            <a:ext cx="323850" cy="342900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52F6DC9-CA6C-4402-A057-FC34AF132F26}"/>
              </a:ext>
            </a:extLst>
          </p:cNvPr>
          <p:cNvSpPr/>
          <p:nvPr/>
        </p:nvSpPr>
        <p:spPr>
          <a:xfrm>
            <a:off x="10549119" y="769598"/>
            <a:ext cx="323850" cy="342900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AEFB89E-44A3-43D8-B6AF-365449E44733}"/>
              </a:ext>
            </a:extLst>
          </p:cNvPr>
          <p:cNvSpPr/>
          <p:nvPr/>
        </p:nvSpPr>
        <p:spPr>
          <a:xfrm>
            <a:off x="1420110" y="4607080"/>
            <a:ext cx="323850" cy="342900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52DF5B9-A948-4E9E-929E-041D17BE86F7}"/>
              </a:ext>
            </a:extLst>
          </p:cNvPr>
          <p:cNvSpPr/>
          <p:nvPr/>
        </p:nvSpPr>
        <p:spPr>
          <a:xfrm>
            <a:off x="1450091" y="844549"/>
            <a:ext cx="323850" cy="342900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6" name="Picture 6" descr="Tips Komputer: [Get 21+] Download Clip Art Car Png Top View Images cdr">
            <a:extLst>
              <a:ext uri="{FF2B5EF4-FFF2-40B4-BE49-F238E27FC236}">
                <a16:creationId xmlns:a16="http://schemas.microsoft.com/office/drawing/2014/main" id="{9670FF85-A22A-42A2-BA9F-9FD400619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74" b="95665" l="10000" r="90000">
                        <a14:foregroundMark x1="26860" y1="7127" x2="66860" y2="7788"/>
                        <a14:foregroundMark x1="44651" y1="3674" x2="44651" y2="3674"/>
                        <a14:foregroundMark x1="21744" y1="89640" x2="30698" y2="94416"/>
                        <a14:foregroundMark x1="30698" y1="94416" x2="58256" y2="96988"/>
                        <a14:foregroundMark x1="58256" y1="96988" x2="79651" y2="91109"/>
                        <a14:foregroundMark x1="79651" y1="91109" x2="80000" y2="89420"/>
                        <a14:foregroundMark x1="37791" y1="95665" x2="37791" y2="95665"/>
                        <a14:foregroundMark x1="18140" y1="33578" x2="18140" y2="33578"/>
                        <a14:foregroundMark x1="81744" y1="32623" x2="81744" y2="326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557" y="682582"/>
            <a:ext cx="1814965" cy="287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B312DE-C11C-4616-A71A-B8820AF6B8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26F1D1-81EA-4FBE-A0C6-8E797BBF6523}"/>
              </a:ext>
            </a:extLst>
          </p:cNvPr>
          <p:cNvSpPr/>
          <p:nvPr/>
        </p:nvSpPr>
        <p:spPr>
          <a:xfrm>
            <a:off x="449943" y="3947886"/>
            <a:ext cx="3962400" cy="24964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DB1C881-711E-461B-BE58-310676F73927}"/>
              </a:ext>
            </a:extLst>
          </p:cNvPr>
          <p:cNvSpPr/>
          <p:nvPr/>
        </p:nvSpPr>
        <p:spPr>
          <a:xfrm>
            <a:off x="740229" y="4586514"/>
            <a:ext cx="638628" cy="682172"/>
          </a:xfrm>
          <a:prstGeom prst="ellipse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AF26504-E1DB-4F87-AF6C-40C208BD44D6}"/>
              </a:ext>
            </a:extLst>
          </p:cNvPr>
          <p:cNvSpPr/>
          <p:nvPr/>
        </p:nvSpPr>
        <p:spPr>
          <a:xfrm>
            <a:off x="769258" y="5544456"/>
            <a:ext cx="638628" cy="682172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779F96-7977-412F-812B-1E786EAF32AC}"/>
              </a:ext>
            </a:extLst>
          </p:cNvPr>
          <p:cNvSpPr txBox="1"/>
          <p:nvPr/>
        </p:nvSpPr>
        <p:spPr>
          <a:xfrm>
            <a:off x="711200" y="4107543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aira Medium" panose="00000600000000000000" pitchFamily="2" charset="0"/>
              </a:rPr>
              <a:t>Where,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279462-F4CE-4907-9E3A-4B921D8A659F}"/>
              </a:ext>
            </a:extLst>
          </p:cNvPr>
          <p:cNvSpPr txBox="1"/>
          <p:nvPr/>
        </p:nvSpPr>
        <p:spPr>
          <a:xfrm>
            <a:off x="1538514" y="4688114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aira Medium" panose="00000600000000000000" pitchFamily="2" charset="0"/>
              </a:rPr>
              <a:t>Spot is vacant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FB5607-F780-4E51-AD63-3BFA8C7FCA4D}"/>
              </a:ext>
            </a:extLst>
          </p:cNvPr>
          <p:cNvSpPr txBox="1"/>
          <p:nvPr/>
        </p:nvSpPr>
        <p:spPr>
          <a:xfrm>
            <a:off x="1538514" y="5704114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aira Medium" panose="00000600000000000000" pitchFamily="2" charset="0"/>
              </a:rPr>
              <a:t>Spot available</a:t>
            </a:r>
          </a:p>
        </p:txBody>
      </p:sp>
    </p:spTree>
    <p:extLst>
      <p:ext uri="{BB962C8B-B14F-4D97-AF65-F5344CB8AC3E}">
        <p14:creationId xmlns:p14="http://schemas.microsoft.com/office/powerpoint/2010/main" val="2766723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226F912F-E417-4A0E-99A0-3E7AFDB874A3}"/>
              </a:ext>
            </a:extLst>
          </p:cNvPr>
          <p:cNvGrpSpPr/>
          <p:nvPr/>
        </p:nvGrpSpPr>
        <p:grpSpPr>
          <a:xfrm>
            <a:off x="1647190" y="1695087"/>
            <a:ext cx="8187496" cy="4029347"/>
            <a:chOff x="1174750" y="293007"/>
            <a:chExt cx="8187496" cy="402934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F6BBBDE-0FDD-4D29-8530-AEDE953EB77F}"/>
                </a:ext>
              </a:extLst>
            </p:cNvPr>
            <p:cNvGrpSpPr/>
            <p:nvPr/>
          </p:nvGrpSpPr>
          <p:grpSpPr>
            <a:xfrm>
              <a:off x="1174750" y="293007"/>
              <a:ext cx="1771650" cy="646793"/>
              <a:chOff x="1174750" y="293007"/>
              <a:chExt cx="1771650" cy="646793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FE1B3A44-A747-4756-9783-0663F68A129F}"/>
                  </a:ext>
                </a:extLst>
              </p:cNvPr>
              <p:cNvSpPr/>
              <p:nvPr/>
            </p:nvSpPr>
            <p:spPr>
              <a:xfrm>
                <a:off x="1174750" y="293007"/>
                <a:ext cx="1771650" cy="6467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344EE6-F03C-4AB7-9B22-6602BD50B45E}"/>
                  </a:ext>
                </a:extLst>
              </p:cNvPr>
              <p:cNvSpPr txBox="1"/>
              <p:nvPr/>
            </p:nvSpPr>
            <p:spPr>
              <a:xfrm>
                <a:off x="1190173" y="435429"/>
                <a:ext cx="17417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Saira Medium" panose="00000600000000000000" pitchFamily="2" charset="0"/>
                  </a:rPr>
                  <a:t>Vehicle arrival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8C0F9F4-D2E9-46EA-8BA7-C93706DB0A64}"/>
                </a:ext>
              </a:extLst>
            </p:cNvPr>
            <p:cNvGrpSpPr/>
            <p:nvPr/>
          </p:nvGrpSpPr>
          <p:grpSpPr>
            <a:xfrm>
              <a:off x="1208133" y="3675561"/>
              <a:ext cx="1863816" cy="646793"/>
              <a:chOff x="3524613" y="1862001"/>
              <a:chExt cx="1863816" cy="646793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0AEDB13-0C27-4567-BB30-4117E6CCA9C5}"/>
                  </a:ext>
                </a:extLst>
              </p:cNvPr>
              <p:cNvSpPr/>
              <p:nvPr/>
            </p:nvSpPr>
            <p:spPr>
              <a:xfrm>
                <a:off x="3524613" y="1862001"/>
                <a:ext cx="1771650" cy="6467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95FE4BE-40A8-49DC-B37E-09B0C2AD3CE1}"/>
                  </a:ext>
                </a:extLst>
              </p:cNvPr>
              <p:cNvSpPr txBox="1"/>
              <p:nvPr/>
            </p:nvSpPr>
            <p:spPr>
              <a:xfrm>
                <a:off x="3646716" y="2004423"/>
                <a:ext cx="17417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Saira Medium" panose="00000600000000000000" pitchFamily="2" charset="0"/>
                  </a:rPr>
                  <a:t>Vehicle exits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957782B-8126-4E87-B0B7-3880F66AC0B2}"/>
                </a:ext>
              </a:extLst>
            </p:cNvPr>
            <p:cNvGrpSpPr/>
            <p:nvPr/>
          </p:nvGrpSpPr>
          <p:grpSpPr>
            <a:xfrm>
              <a:off x="1256030" y="1271270"/>
              <a:ext cx="1822450" cy="368300"/>
              <a:chOff x="1193800" y="1397000"/>
              <a:chExt cx="1822450" cy="368300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32F7DE1-22B1-4316-B650-2D874D802D88}"/>
                  </a:ext>
                </a:extLst>
              </p:cNvPr>
              <p:cNvSpPr/>
              <p:nvPr/>
            </p:nvSpPr>
            <p:spPr>
              <a:xfrm>
                <a:off x="1193800" y="1397000"/>
                <a:ext cx="1778000" cy="368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071A50-69FC-4F88-A05C-DA9E39D111F3}"/>
                  </a:ext>
                </a:extLst>
              </p:cNvPr>
              <p:cNvSpPr txBox="1"/>
              <p:nvPr/>
            </p:nvSpPr>
            <p:spPr>
              <a:xfrm>
                <a:off x="1228273" y="1413329"/>
                <a:ext cx="178797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Saira Medium" panose="00000600000000000000" pitchFamily="2" charset="0"/>
                  </a:rPr>
                  <a:t>Sensor detection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A068AB4-1BF1-4235-B8A6-7AA366C356F2}"/>
                </a:ext>
              </a:extLst>
            </p:cNvPr>
            <p:cNvGrpSpPr/>
            <p:nvPr/>
          </p:nvGrpSpPr>
          <p:grpSpPr>
            <a:xfrm>
              <a:off x="1341120" y="2072640"/>
              <a:ext cx="1417320" cy="1203960"/>
              <a:chOff x="1409700" y="2019300"/>
              <a:chExt cx="1417320" cy="1203960"/>
            </a:xfrm>
          </p:grpSpPr>
          <p:sp>
            <p:nvSpPr>
              <p:cNvPr id="4" name="Flowchart: Decision 3">
                <a:extLst>
                  <a:ext uri="{FF2B5EF4-FFF2-40B4-BE49-F238E27FC236}">
                    <a16:creationId xmlns:a16="http://schemas.microsoft.com/office/drawing/2014/main" id="{9C89882C-AECF-4353-A692-6B7D58571755}"/>
                  </a:ext>
                </a:extLst>
              </p:cNvPr>
              <p:cNvSpPr/>
              <p:nvPr/>
            </p:nvSpPr>
            <p:spPr>
              <a:xfrm>
                <a:off x="1409700" y="2019300"/>
                <a:ext cx="1417320" cy="1203960"/>
              </a:xfrm>
              <a:prstGeom prst="flowChartDecisi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529E0E-423D-4EB8-9591-680A6E4EF7F2}"/>
                  </a:ext>
                </a:extLst>
              </p:cNvPr>
              <p:cNvSpPr txBox="1"/>
              <p:nvPr/>
            </p:nvSpPr>
            <p:spPr>
              <a:xfrm>
                <a:off x="1507673" y="2276929"/>
                <a:ext cx="127362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Saira Medium" panose="00000600000000000000" pitchFamily="2" charset="0"/>
                  </a:rPr>
                  <a:t>Spot </a:t>
                </a:r>
              </a:p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Saira Medium" panose="00000600000000000000" pitchFamily="2" charset="0"/>
                  </a:rPr>
                  <a:t>available?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30B1016-8BDB-472C-91AE-8B7DD504FA2B}"/>
                </a:ext>
              </a:extLst>
            </p:cNvPr>
            <p:cNvGrpSpPr/>
            <p:nvPr/>
          </p:nvGrpSpPr>
          <p:grpSpPr>
            <a:xfrm>
              <a:off x="8074714" y="3703320"/>
              <a:ext cx="1287532" cy="342146"/>
              <a:chOff x="1468174" y="3612634"/>
              <a:chExt cx="1287532" cy="34214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A7AC823-97FD-43F5-94C0-92913FFF65C5}"/>
                  </a:ext>
                </a:extLst>
              </p:cNvPr>
              <p:cNvSpPr/>
              <p:nvPr/>
            </p:nvSpPr>
            <p:spPr>
              <a:xfrm>
                <a:off x="1480820" y="3619500"/>
                <a:ext cx="1262380" cy="33528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AFA2CF0-7607-4A27-A4A3-F4EF4A83743B}"/>
                  </a:ext>
                </a:extLst>
              </p:cNvPr>
              <p:cNvSpPr/>
              <p:nvPr/>
            </p:nvSpPr>
            <p:spPr>
              <a:xfrm>
                <a:off x="1468174" y="3612634"/>
                <a:ext cx="128753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Saira Medium" panose="00000600000000000000" pitchFamily="2" charset="0"/>
                  </a:rPr>
                  <a:t>Gate Opens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7079C33-A628-483E-BFA5-241613B9EF64}"/>
                </a:ext>
              </a:extLst>
            </p:cNvPr>
            <p:cNvGrpSpPr/>
            <p:nvPr/>
          </p:nvGrpSpPr>
          <p:grpSpPr>
            <a:xfrm>
              <a:off x="3724275" y="2520732"/>
              <a:ext cx="1628775" cy="382488"/>
              <a:chOff x="1200150" y="4524375"/>
              <a:chExt cx="1628775" cy="382488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6AB965F-0460-4B68-8DAB-693CC7C3398B}"/>
                  </a:ext>
                </a:extLst>
              </p:cNvPr>
              <p:cNvSpPr/>
              <p:nvPr/>
            </p:nvSpPr>
            <p:spPr>
              <a:xfrm>
                <a:off x="1200150" y="4524375"/>
                <a:ext cx="1628775" cy="37147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A7929B2-C5FF-4C4F-AC79-9B4FAAA781CA}"/>
                  </a:ext>
                </a:extLst>
              </p:cNvPr>
              <p:cNvSpPr/>
              <p:nvPr/>
            </p:nvSpPr>
            <p:spPr>
              <a:xfrm>
                <a:off x="1230049" y="4568309"/>
                <a:ext cx="152638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Saira Medium" panose="00000600000000000000" pitchFamily="2" charset="0"/>
                  </a:rPr>
                  <a:t>Parking starts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E446ABC-2120-409D-AA27-BB00B9EB9F26}"/>
                </a:ext>
              </a:extLst>
            </p:cNvPr>
            <p:cNvGrpSpPr/>
            <p:nvPr/>
          </p:nvGrpSpPr>
          <p:grpSpPr>
            <a:xfrm>
              <a:off x="5916750" y="2542503"/>
              <a:ext cx="1335314" cy="390653"/>
              <a:chOff x="1132115" y="5268685"/>
              <a:chExt cx="1335314" cy="390653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DA649D6-1558-4A2C-88EF-E8D75BEB68DD}"/>
                  </a:ext>
                </a:extLst>
              </p:cNvPr>
              <p:cNvSpPr/>
              <p:nvPr/>
            </p:nvSpPr>
            <p:spPr>
              <a:xfrm>
                <a:off x="1132115" y="5268685"/>
                <a:ext cx="1335314" cy="34834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3A27B99-D8E6-4F03-BB20-93023DB414D6}"/>
                  </a:ext>
                </a:extLst>
              </p:cNvPr>
              <p:cNvSpPr/>
              <p:nvPr/>
            </p:nvSpPr>
            <p:spPr>
              <a:xfrm>
                <a:off x="1277674" y="5320784"/>
                <a:ext cx="105028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Saira Medium" panose="00000600000000000000" pitchFamily="2" charset="0"/>
                  </a:rPr>
                  <a:t>Payment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4FF45CA-F648-4FF0-87A1-641D08BFD8DA}"/>
                </a:ext>
              </a:extLst>
            </p:cNvPr>
            <p:cNvGrpSpPr/>
            <p:nvPr/>
          </p:nvGrpSpPr>
          <p:grpSpPr>
            <a:xfrm>
              <a:off x="7855132" y="2481543"/>
              <a:ext cx="1451428" cy="391886"/>
              <a:chOff x="1262743" y="6066971"/>
              <a:chExt cx="1451428" cy="391886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CEBE2EE-6006-47C8-AAF1-429DFA20F2AC}"/>
                  </a:ext>
                </a:extLst>
              </p:cNvPr>
              <p:cNvSpPr/>
              <p:nvPr/>
            </p:nvSpPr>
            <p:spPr>
              <a:xfrm>
                <a:off x="1262743" y="6066971"/>
                <a:ext cx="1451428" cy="39188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CE76EF0-44F5-45BD-89A2-1C33C874CA12}"/>
                  </a:ext>
                </a:extLst>
              </p:cNvPr>
              <p:cNvSpPr/>
              <p:nvPr/>
            </p:nvSpPr>
            <p:spPr>
              <a:xfrm>
                <a:off x="1353874" y="6101834"/>
                <a:ext cx="133241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Saira Medium" panose="00000600000000000000" pitchFamily="2" charset="0"/>
                  </a:rPr>
                  <a:t>Gate Access</a:t>
                </a:r>
              </a:p>
            </p:txBody>
          </p:sp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CD6E856-B3C5-4FB4-BFBE-CA0812195BE2}"/>
                </a:ext>
              </a:extLst>
            </p:cNvPr>
            <p:cNvCxnSpPr/>
            <p:nvPr/>
          </p:nvCxnSpPr>
          <p:spPr>
            <a:xfrm>
              <a:off x="2042160" y="838200"/>
              <a:ext cx="0" cy="47244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C6B5DAB-6214-472C-B4AC-818BF6F04351}"/>
                </a:ext>
              </a:extLst>
            </p:cNvPr>
            <p:cNvCxnSpPr/>
            <p:nvPr/>
          </p:nvCxnSpPr>
          <p:spPr>
            <a:xfrm>
              <a:off x="2057400" y="3192780"/>
              <a:ext cx="0" cy="47244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28F3E16-BE7E-4BDE-BBA1-CC847A81D911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8718480" y="2956560"/>
              <a:ext cx="0" cy="7467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3244B1B-884E-4004-86CA-5233E457A8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63240" y="3848100"/>
              <a:ext cx="48920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7380D49-6D90-494A-B87C-CBB4507CB77F}"/>
                </a:ext>
              </a:extLst>
            </p:cNvPr>
            <p:cNvCxnSpPr>
              <a:cxnSpLocks/>
            </p:cNvCxnSpPr>
            <p:nvPr/>
          </p:nvCxnSpPr>
          <p:spPr>
            <a:xfrm>
              <a:off x="5334000" y="2674620"/>
              <a:ext cx="5638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278B717-B1CE-4ACE-B86C-192E0CE940B1}"/>
                </a:ext>
              </a:extLst>
            </p:cNvPr>
            <p:cNvCxnSpPr>
              <a:cxnSpLocks/>
            </p:cNvCxnSpPr>
            <p:nvPr/>
          </p:nvCxnSpPr>
          <p:spPr>
            <a:xfrm>
              <a:off x="7254240" y="2628900"/>
              <a:ext cx="5638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6BFF9B1-0C9F-447A-B351-A66A84C6AD30}"/>
                </a:ext>
              </a:extLst>
            </p:cNvPr>
            <p:cNvCxnSpPr>
              <a:cxnSpLocks/>
            </p:cNvCxnSpPr>
            <p:nvPr/>
          </p:nvCxnSpPr>
          <p:spPr>
            <a:xfrm>
              <a:off x="2804160" y="2674620"/>
              <a:ext cx="80772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BE328FA-0356-4E5A-918D-25819C2F030D}"/>
                </a:ext>
              </a:extLst>
            </p:cNvPr>
            <p:cNvCxnSpPr/>
            <p:nvPr/>
          </p:nvCxnSpPr>
          <p:spPr>
            <a:xfrm>
              <a:off x="2072640" y="1584960"/>
              <a:ext cx="0" cy="47244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90761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5B83B9-3F7B-4A67-BF27-8D031AD29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814891" y="-526418"/>
            <a:ext cx="14078607" cy="7910836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70B3BA3-8EB2-4763-AB33-B331A5176623}"/>
              </a:ext>
            </a:extLst>
          </p:cNvPr>
          <p:cNvSpPr/>
          <p:nvPr/>
        </p:nvSpPr>
        <p:spPr>
          <a:xfrm>
            <a:off x="1368785" y="2085452"/>
            <a:ext cx="938902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We extend our heartfelt gratitude to Mr. Ranjan KC and Mr. Sabin Shrestha for their invaluable guidance and support. Their expertise and assistance were instrumental in making this project a reality. Without their generous contributions, this project would have been impossible.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83A9C3-6E97-4B2E-84FC-37EBD61BBBC9}"/>
              </a:ext>
            </a:extLst>
          </p:cNvPr>
          <p:cNvSpPr/>
          <p:nvPr/>
        </p:nvSpPr>
        <p:spPr>
          <a:xfrm>
            <a:off x="2600881" y="1301234"/>
            <a:ext cx="47532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Saira Medium" panose="00000600000000000000" pitchFamily="2" charset="0"/>
              </a:rPr>
              <a:t>Acknowledgement: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C728199-AE3E-4B17-B7E5-D0F77E0CCED8}"/>
              </a:ext>
            </a:extLst>
          </p:cNvPr>
          <p:cNvSpPr/>
          <p:nvPr/>
        </p:nvSpPr>
        <p:spPr>
          <a:xfrm>
            <a:off x="595993" y="147187"/>
            <a:ext cx="837656" cy="810756"/>
          </a:xfrm>
          <a:prstGeom prst="ellipse">
            <a:avLst/>
          </a:prstGeom>
          <a:solidFill>
            <a:srgbClr val="4C7C5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5CE55E0-7C38-4E42-8BAA-CFDC2D3573ED}"/>
              </a:ext>
            </a:extLst>
          </p:cNvPr>
          <p:cNvSpPr/>
          <p:nvPr/>
        </p:nvSpPr>
        <p:spPr>
          <a:xfrm>
            <a:off x="550272" y="751343"/>
            <a:ext cx="837656" cy="810756"/>
          </a:xfrm>
          <a:prstGeom prst="ellipse">
            <a:avLst/>
          </a:prstGeom>
          <a:solidFill>
            <a:srgbClr val="EAB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6139849-9F7A-418B-BD13-912475110D7A}"/>
              </a:ext>
            </a:extLst>
          </p:cNvPr>
          <p:cNvSpPr/>
          <p:nvPr/>
        </p:nvSpPr>
        <p:spPr>
          <a:xfrm>
            <a:off x="160128" y="473758"/>
            <a:ext cx="837656" cy="810756"/>
          </a:xfrm>
          <a:prstGeom prst="ellipse">
            <a:avLst/>
          </a:prstGeom>
          <a:solidFill>
            <a:srgbClr val="6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53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38A6BE-FDF9-4FBF-A659-813B8DB9132A}"/>
              </a:ext>
            </a:extLst>
          </p:cNvPr>
          <p:cNvSpPr/>
          <p:nvPr/>
        </p:nvSpPr>
        <p:spPr>
          <a:xfrm>
            <a:off x="1151994" y="290126"/>
            <a:ext cx="103542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aira Medium" panose="00000600000000000000" pitchFamily="2" charset="0"/>
              </a:rPr>
              <a:t>RESULTS: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BF6747-2EB3-40A3-BCBC-99BC9CB9138B}"/>
              </a:ext>
            </a:extLst>
          </p:cNvPr>
          <p:cNvSpPr/>
          <p:nvPr/>
        </p:nvSpPr>
        <p:spPr>
          <a:xfrm>
            <a:off x="6720840" y="2002334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PROS: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Reduces carbon emission by reducing parking delay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 Improvement of traffic flow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Optimization of space for parking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promote carpooling and eco-friendly practices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improved revenue and security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901E4D-7684-4DBE-AA76-422D05625527}"/>
              </a:ext>
            </a:extLst>
          </p:cNvPr>
          <p:cNvSpPr/>
          <p:nvPr/>
        </p:nvSpPr>
        <p:spPr>
          <a:xfrm>
            <a:off x="670560" y="186469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CONS: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Potential risk of wild life due to advanced technology like radiation from 5G tower and more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Deforestation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Eye damage and skin burn due to long term exposure to infrared sensors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High energy and resources used in the project </a:t>
            </a:r>
          </a:p>
        </p:txBody>
      </p:sp>
    </p:spTree>
    <p:extLst>
      <p:ext uri="{BB962C8B-B14F-4D97-AF65-F5344CB8AC3E}">
        <p14:creationId xmlns:p14="http://schemas.microsoft.com/office/powerpoint/2010/main" val="3997579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3E64A3-34F0-4233-8720-CAD3279799F3}"/>
              </a:ext>
            </a:extLst>
          </p:cNvPr>
          <p:cNvSpPr/>
          <p:nvPr/>
        </p:nvSpPr>
        <p:spPr>
          <a:xfrm>
            <a:off x="574622" y="337519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Risk Analysis </a:t>
            </a:r>
          </a:p>
          <a:p>
            <a:r>
              <a:rPr lang="en-US" dirty="0">
                <a:latin typeface="Calibri" panose="020F0502020204030204" pitchFamily="34" charset="0"/>
              </a:rPr>
              <a:t>Poor communication and data encryption </a:t>
            </a:r>
          </a:p>
          <a:p>
            <a:r>
              <a:rPr lang="en-US" dirty="0">
                <a:latin typeface="Calibri" panose="020F0502020204030204" pitchFamily="34" charset="0"/>
              </a:rPr>
              <a:t>Problem for path optimization and for self-driven car routes </a:t>
            </a:r>
          </a:p>
          <a:p>
            <a:r>
              <a:rPr lang="en-US" dirty="0">
                <a:latin typeface="Calibri" panose="020F0502020204030204" pitchFamily="34" charset="0"/>
              </a:rPr>
              <a:t>Need Of Long range low power wide area networks(LPWAN) and 50 network </a:t>
            </a:r>
          </a:p>
          <a:p>
            <a:r>
              <a:rPr lang="en-US" dirty="0">
                <a:latin typeface="Calibri" panose="020F0502020204030204" pitchFamily="34" charset="0"/>
              </a:rPr>
              <a:t>Follows First-come-First-serve system leading to among drivers </a:t>
            </a:r>
          </a:p>
          <a:p>
            <a:r>
              <a:rPr lang="en-US" dirty="0">
                <a:latin typeface="Calibri" panose="020F0502020204030204" pitchFamily="34" charset="0"/>
              </a:rPr>
              <a:t>Needs high maintenance </a:t>
            </a:r>
          </a:p>
          <a:p>
            <a:r>
              <a:rPr lang="en-US" dirty="0">
                <a:latin typeface="Calibri" panose="020F0502020204030204" pitchFamily="34" charset="0"/>
              </a:rPr>
              <a:t>Scalability issues may arise in multi-parking system </a:t>
            </a:r>
          </a:p>
          <a:p>
            <a:r>
              <a:rPr lang="en-US" dirty="0">
                <a:latin typeface="Calibri" panose="020F0502020204030204" pitchFamily="34" charset="0"/>
              </a:rPr>
              <a:t>Accuracy issues with increasing relays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2D515B-BED7-4500-A79E-311941D36376}"/>
              </a:ext>
            </a:extLst>
          </p:cNvPr>
          <p:cNvSpPr/>
          <p:nvPr/>
        </p:nvSpPr>
        <p:spPr>
          <a:xfrm>
            <a:off x="6375816" y="492286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FEASIBILITY STUDY </a:t>
            </a:r>
          </a:p>
          <a:p>
            <a:r>
              <a:rPr lang="en-US" dirty="0">
                <a:latin typeface="Calibri" panose="020F0502020204030204" pitchFamily="34" charset="0"/>
              </a:rPr>
              <a:t>IOT based parking system though approved by the UNO, it has not been </a:t>
            </a:r>
          </a:p>
          <a:p>
            <a:r>
              <a:rPr lang="en-US" dirty="0">
                <a:latin typeface="Calibri" panose="020F0502020204030204" pitchFamily="34" charset="0"/>
              </a:rPr>
              <a:t>implemented in the world. Only 1-2 features have been implemented </a:t>
            </a:r>
          </a:p>
          <a:p>
            <a:r>
              <a:rPr lang="en-US" dirty="0">
                <a:latin typeface="Calibri" panose="020F0502020204030204" pitchFamily="34" charset="0"/>
              </a:rPr>
              <a:t>throughout the world and each feature have multiple back draws. </a:t>
            </a:r>
          </a:p>
          <a:p>
            <a:r>
              <a:rPr lang="en-US" dirty="0">
                <a:latin typeface="Calibri" panose="020F0502020204030204" pitchFamily="34" charset="0"/>
              </a:rPr>
              <a:t>&gt; Let's dive deeper into the factors and underlying causes outlined within this </a:t>
            </a:r>
          </a:p>
          <a:p>
            <a:r>
              <a:rPr lang="en-US" dirty="0">
                <a:latin typeface="Calibri" panose="020F0502020204030204" pitchFamily="34" charset="0"/>
              </a:rPr>
              <a:t>feasibility study: </a:t>
            </a:r>
          </a:p>
          <a:p>
            <a:r>
              <a:rPr lang="en-US" dirty="0">
                <a:latin typeface="Calibri" panose="020F0502020204030204" pitchFamily="34" charset="0"/>
              </a:rPr>
              <a:t>Human Resources analysis </a:t>
            </a:r>
          </a:p>
          <a:p>
            <a:r>
              <a:rPr lang="en-US" dirty="0">
                <a:latin typeface="Calibri" panose="020F0502020204030204" pitchFamily="34" charset="0"/>
              </a:rPr>
              <a:t>• Environmental impact </a:t>
            </a:r>
          </a:p>
          <a:p>
            <a:r>
              <a:rPr lang="en-US" dirty="0">
                <a:latin typeface="Calibri" panose="020F0502020204030204" pitchFamily="34" charset="0"/>
              </a:rPr>
              <a:t>• Risk Analysis </a:t>
            </a:r>
          </a:p>
          <a:p>
            <a:r>
              <a:rPr lang="en-US" dirty="0">
                <a:latin typeface="Calibri" panose="020F0502020204030204" pitchFamily="34" charset="0"/>
              </a:rPr>
              <a:t>• Technical Defects </a:t>
            </a:r>
          </a:p>
          <a:p>
            <a:r>
              <a:rPr lang="en-US" dirty="0">
                <a:latin typeface="Calibri" panose="020F0502020204030204" pitchFamily="34" charset="0"/>
              </a:rPr>
              <a:t>• Recommendation/Suggestion </a:t>
            </a:r>
          </a:p>
          <a:p>
            <a:r>
              <a:rPr lang="en-US" dirty="0">
                <a:latin typeface="Calibri" panose="020F0502020204030204" pitchFamily="34" charset="0"/>
              </a:rPr>
              <a:t>• Cost-Benefit Analysis </a:t>
            </a:r>
          </a:p>
        </p:txBody>
      </p:sp>
    </p:spTree>
    <p:extLst>
      <p:ext uri="{BB962C8B-B14F-4D97-AF65-F5344CB8AC3E}">
        <p14:creationId xmlns:p14="http://schemas.microsoft.com/office/powerpoint/2010/main" val="2611965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No description available.">
            <a:extLst>
              <a:ext uri="{FF2B5EF4-FFF2-40B4-BE49-F238E27FC236}">
                <a16:creationId xmlns:a16="http://schemas.microsoft.com/office/drawing/2014/main" id="{A9DBE434-DBAA-4D38-8462-6137DB088B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643"/>
          <a:stretch/>
        </p:blipFill>
        <p:spPr bwMode="auto">
          <a:xfrm>
            <a:off x="630016" y="1347706"/>
            <a:ext cx="9073187" cy="340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780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00723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0112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5B83B9-3F7B-4A67-BF27-8D031AD29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814891" y="-526418"/>
            <a:ext cx="14078607" cy="7910836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70B3BA3-8EB2-4763-AB33-B331A5176623}"/>
              </a:ext>
            </a:extLst>
          </p:cNvPr>
          <p:cNvSpPr/>
          <p:nvPr/>
        </p:nvSpPr>
        <p:spPr>
          <a:xfrm>
            <a:off x="1368785" y="-3596903"/>
            <a:ext cx="938902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We extend our heartfelt gratitude to Mr. Ranjan KC and Mr. Sabin Shrestha for their invaluable guidance and support. Their expertise and assistance were instrumental in making this project a reality. Without their generous contributions, this project would have been impossible.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83A9C3-6E97-4B2E-84FC-37EBD61BBBC9}"/>
              </a:ext>
            </a:extLst>
          </p:cNvPr>
          <p:cNvSpPr/>
          <p:nvPr/>
        </p:nvSpPr>
        <p:spPr>
          <a:xfrm>
            <a:off x="2600881" y="-4381121"/>
            <a:ext cx="47532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Saira Medium" panose="00000600000000000000" pitchFamily="2" charset="0"/>
              </a:rPr>
              <a:t>Acknowledgement: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C728199-AE3E-4B17-B7E5-D0F77E0CCED8}"/>
              </a:ext>
            </a:extLst>
          </p:cNvPr>
          <p:cNvSpPr/>
          <p:nvPr/>
        </p:nvSpPr>
        <p:spPr>
          <a:xfrm>
            <a:off x="595993" y="147187"/>
            <a:ext cx="837656" cy="810756"/>
          </a:xfrm>
          <a:prstGeom prst="ellipse">
            <a:avLst/>
          </a:prstGeom>
          <a:solidFill>
            <a:srgbClr val="4C7C5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5CE55E0-7C38-4E42-8BAA-CFDC2D3573ED}"/>
              </a:ext>
            </a:extLst>
          </p:cNvPr>
          <p:cNvSpPr/>
          <p:nvPr/>
        </p:nvSpPr>
        <p:spPr>
          <a:xfrm>
            <a:off x="550272" y="751343"/>
            <a:ext cx="837656" cy="810756"/>
          </a:xfrm>
          <a:prstGeom prst="ellipse">
            <a:avLst/>
          </a:prstGeom>
          <a:solidFill>
            <a:srgbClr val="EAB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6139849-9F7A-418B-BD13-912475110D7A}"/>
              </a:ext>
            </a:extLst>
          </p:cNvPr>
          <p:cNvSpPr/>
          <p:nvPr/>
        </p:nvSpPr>
        <p:spPr>
          <a:xfrm>
            <a:off x="160128" y="473758"/>
            <a:ext cx="837656" cy="810756"/>
          </a:xfrm>
          <a:prstGeom prst="ellipse">
            <a:avLst/>
          </a:prstGeom>
          <a:solidFill>
            <a:srgbClr val="6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86CA6C-EC78-4277-A46F-B409EBA53B9D}"/>
              </a:ext>
            </a:extLst>
          </p:cNvPr>
          <p:cNvSpPr/>
          <p:nvPr/>
        </p:nvSpPr>
        <p:spPr>
          <a:xfrm>
            <a:off x="2161220" y="461434"/>
            <a:ext cx="36952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Saira Medium" panose="00000600000000000000" pitchFamily="2" charset="0"/>
              </a:rPr>
              <a:t>Did you know?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453031-F3A2-4094-B02C-AAE2D488D4A6}"/>
              </a:ext>
            </a:extLst>
          </p:cNvPr>
          <p:cNvSpPr/>
          <p:nvPr/>
        </p:nvSpPr>
        <p:spPr>
          <a:xfrm>
            <a:off x="1422005" y="1759684"/>
            <a:ext cx="56730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Studies indicate that in some cities, up to 30% of traffic congestion is caused by drivers searching for parking spots.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B31778-24AA-4F07-A101-1B0FA6BCE704}"/>
              </a:ext>
            </a:extLst>
          </p:cNvPr>
          <p:cNvSpPr/>
          <p:nvPr/>
        </p:nvSpPr>
        <p:spPr>
          <a:xfrm>
            <a:off x="5266267" y="4278174"/>
            <a:ext cx="574705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The hunt for parking not only wastes time but also contributes to environmental pollution. In urban areas, cars circling for parking spots can add a significant amount of unnecessary emissions to the atmosphere.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396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4C4106-C6D8-4B3B-9D2D-9233FB682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814891" y="-526418"/>
            <a:ext cx="14078607" cy="7910836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B7D8F67-8543-46B0-9254-ACE310232F3C}"/>
              </a:ext>
            </a:extLst>
          </p:cNvPr>
          <p:cNvSpPr/>
          <p:nvPr/>
        </p:nvSpPr>
        <p:spPr>
          <a:xfrm>
            <a:off x="8548008" y="2128387"/>
            <a:ext cx="2552156" cy="2525026"/>
          </a:xfrm>
          <a:prstGeom prst="ellipse">
            <a:avLst/>
          </a:prstGeom>
          <a:solidFill>
            <a:srgbClr val="4C7C5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40F7A8E-DD64-4B28-823A-E40350EC1D18}"/>
              </a:ext>
            </a:extLst>
          </p:cNvPr>
          <p:cNvSpPr/>
          <p:nvPr/>
        </p:nvSpPr>
        <p:spPr>
          <a:xfrm>
            <a:off x="4828359" y="2128387"/>
            <a:ext cx="2552156" cy="2525026"/>
          </a:xfrm>
          <a:prstGeom prst="ellipse">
            <a:avLst/>
          </a:prstGeom>
          <a:solidFill>
            <a:srgbClr val="EAB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F730606-3252-4EE5-BFB4-C643FA82B3B9}"/>
              </a:ext>
            </a:extLst>
          </p:cNvPr>
          <p:cNvSpPr/>
          <p:nvPr/>
        </p:nvSpPr>
        <p:spPr>
          <a:xfrm>
            <a:off x="1254143" y="2128387"/>
            <a:ext cx="2552156" cy="2525026"/>
          </a:xfrm>
          <a:prstGeom prst="ellipse">
            <a:avLst/>
          </a:prstGeom>
          <a:solidFill>
            <a:srgbClr val="6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52EFB8-1800-4FB5-BC7D-49BC1E2B9F78}"/>
              </a:ext>
            </a:extLst>
          </p:cNvPr>
          <p:cNvSpPr txBox="1"/>
          <p:nvPr/>
        </p:nvSpPr>
        <p:spPr>
          <a:xfrm>
            <a:off x="3037114" y="359229"/>
            <a:ext cx="67110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Saira Medium" panose="00000600000000000000" pitchFamily="2" charset="0"/>
              </a:rPr>
              <a:t>Solution for 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0C983B-3900-4209-A8ED-1DE7C656A8B4}"/>
              </a:ext>
            </a:extLst>
          </p:cNvPr>
          <p:cNvSpPr txBox="1"/>
          <p:nvPr/>
        </p:nvSpPr>
        <p:spPr>
          <a:xfrm>
            <a:off x="1947333" y="3006179"/>
            <a:ext cx="11121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Saira Medium" panose="00000600000000000000" pitchFamily="2" charset="0"/>
              </a:rPr>
              <a:t>IOT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586DD1-AE91-4882-B836-44D2ECBAB0B3}"/>
              </a:ext>
            </a:extLst>
          </p:cNvPr>
          <p:cNvSpPr txBox="1"/>
          <p:nvPr/>
        </p:nvSpPr>
        <p:spPr>
          <a:xfrm>
            <a:off x="5113866" y="3006179"/>
            <a:ext cx="21166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Saira Medium" panose="00000600000000000000" pitchFamily="2" charset="0"/>
              </a:rPr>
              <a:t>BASED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A16390-3C56-4C28-AA49-EAFECF42BBFC}"/>
              </a:ext>
            </a:extLst>
          </p:cNvPr>
          <p:cNvSpPr txBox="1"/>
          <p:nvPr/>
        </p:nvSpPr>
        <p:spPr>
          <a:xfrm>
            <a:off x="8483601" y="2689135"/>
            <a:ext cx="276013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Saira Medium" panose="00000600000000000000" pitchFamily="2" charset="0"/>
              </a:rPr>
              <a:t>SMART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Saira Medium" panose="00000600000000000000" pitchFamily="2" charset="0"/>
              </a:rPr>
              <a:t>PARKING</a:t>
            </a:r>
          </a:p>
        </p:txBody>
      </p:sp>
    </p:spTree>
    <p:extLst>
      <p:ext uri="{BB962C8B-B14F-4D97-AF65-F5344CB8AC3E}">
        <p14:creationId xmlns:p14="http://schemas.microsoft.com/office/powerpoint/2010/main" val="478964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BF3310-00ED-44BB-A47A-C2FA18BE4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425" y="-228600"/>
            <a:ext cx="77152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6B7315-8190-45A6-ACC6-A3B1CB9C0BAE}"/>
              </a:ext>
            </a:extLst>
          </p:cNvPr>
          <p:cNvSpPr txBox="1"/>
          <p:nvPr/>
        </p:nvSpPr>
        <p:spPr>
          <a:xfrm>
            <a:off x="7493000" y="1689100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Saira Medium" panose="00000600000000000000" pitchFamily="2" charset="0"/>
              </a:rPr>
              <a:t>Content: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3356B3-B818-4D62-820A-7E132D0062ED}"/>
              </a:ext>
            </a:extLst>
          </p:cNvPr>
          <p:cNvSpPr txBox="1"/>
          <p:nvPr/>
        </p:nvSpPr>
        <p:spPr>
          <a:xfrm>
            <a:off x="7112000" y="2222500"/>
            <a:ext cx="4241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latin typeface="Inter" panose="02000503000000020004" pitchFamily="2" charset="0"/>
                <a:ea typeface="Inter" panose="02000503000000020004" pitchFamily="2" charset="0"/>
              </a:rPr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latin typeface="Inter" panose="02000503000000020004" pitchFamily="2" charset="0"/>
                <a:ea typeface="Inter" panose="02000503000000020004" pitchFamily="2" charset="0"/>
              </a:rPr>
              <a:t>Device and technology used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latin typeface="Inter" panose="02000503000000020004" pitchFamily="2" charset="0"/>
                <a:ea typeface="Inter" panose="02000503000000020004" pitchFamily="2" charset="0"/>
              </a:rPr>
              <a:t>Working methodology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latin typeface="Inter" panose="02000503000000020004" pitchFamily="2" charset="0"/>
                <a:ea typeface="Inter" panose="02000503000000020004" pitchFamily="2" charset="0"/>
              </a:rPr>
              <a:t>Results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latin typeface="Inter" panose="02000503000000020004" pitchFamily="2" charset="0"/>
                <a:ea typeface="Inter" panose="02000503000000020004" pitchFamily="2" charset="0"/>
              </a:rPr>
              <a:t>Feasibility Study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latin typeface="Inter" panose="02000503000000020004" pitchFamily="2" charset="0"/>
                <a:ea typeface="Inter" panose="02000503000000020004" pitchFamily="2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0870268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E33D74-FC2C-4A21-A313-50ADCF3C3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04037" y="1346200"/>
            <a:ext cx="5500688" cy="4889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5674847-42D4-439D-85A9-306145F65589}"/>
              </a:ext>
            </a:extLst>
          </p:cNvPr>
          <p:cNvSpPr/>
          <p:nvPr/>
        </p:nvSpPr>
        <p:spPr>
          <a:xfrm>
            <a:off x="571500" y="836355"/>
            <a:ext cx="55499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Saira Medium" panose="00000600000000000000" pitchFamily="2" charset="0"/>
              </a:rPr>
              <a:t>What is I0T based smart parking ?</a:t>
            </a:r>
          </a:p>
          <a:p>
            <a:r>
              <a:rPr lang="en-US" dirty="0">
                <a:latin typeface="Inter" panose="02000503000000020004" pitchFamily="2" charset="0"/>
                <a:ea typeface="Inter" panose="02000503000000020004" pitchFamily="2" charset="0"/>
              </a:rPr>
              <a:t>A smart parking system based on I0T is a game-changer for urban drivers as:</a:t>
            </a:r>
          </a:p>
          <a:p>
            <a:endParaRPr lang="en-US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Inter" panose="02000503000000020004" pitchFamily="2" charset="0"/>
                <a:ea typeface="Inter" panose="02000503000000020004" pitchFamily="2" charset="0"/>
              </a:rPr>
              <a:t>It uses sensors, networks, and software to show real-time parking availability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Inter" panose="02000503000000020004" pitchFamily="2" charset="0"/>
                <a:ea typeface="Inter" panose="02000503000000020004" pitchFamily="2" charset="0"/>
              </a:rPr>
              <a:t>Drivers can use apps or displays to find and book parking spots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Inter" panose="02000503000000020004" pitchFamily="2" charset="0"/>
                <a:ea typeface="Inter" panose="02000503000000020004" pitchFamily="2" charset="0"/>
              </a:rPr>
              <a:t>Makes parking easier and faster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ADF86F2-16A9-43F2-BCAF-EE1BF3FE84E0}"/>
              </a:ext>
            </a:extLst>
          </p:cNvPr>
          <p:cNvGrpSpPr/>
          <p:nvPr/>
        </p:nvGrpSpPr>
        <p:grpSpPr>
          <a:xfrm>
            <a:off x="546100" y="3841234"/>
            <a:ext cx="4953000" cy="1802031"/>
            <a:chOff x="584200" y="3612634"/>
            <a:chExt cx="4953000" cy="180203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E8D2C15-D315-4515-8ED2-66FC862282AA}"/>
                </a:ext>
              </a:extLst>
            </p:cNvPr>
            <p:cNvSpPr/>
            <p:nvPr/>
          </p:nvSpPr>
          <p:spPr>
            <a:xfrm>
              <a:off x="584200" y="4214336"/>
              <a:ext cx="49530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Inter" panose="02000503000000020004" pitchFamily="2" charset="0"/>
                  <a:ea typeface="Inter" panose="02000503000000020004" pitchFamily="2" charset="0"/>
                </a:rPr>
                <a:t>• Faster access to parking </a:t>
              </a:r>
            </a:p>
            <a:p>
              <a:r>
                <a:rPr lang="en-US" dirty="0">
                  <a:latin typeface="Inter" panose="02000503000000020004" pitchFamily="2" charset="0"/>
                  <a:ea typeface="Inter" panose="02000503000000020004" pitchFamily="2" charset="0"/>
                </a:rPr>
                <a:t>• Optimization of space </a:t>
              </a:r>
            </a:p>
            <a:p>
              <a:r>
                <a:rPr lang="en-US" dirty="0">
                  <a:latin typeface="Inter" panose="02000503000000020004" pitchFamily="2" charset="0"/>
                  <a:ea typeface="Inter" panose="02000503000000020004" pitchFamily="2" charset="0"/>
                </a:rPr>
                <a:t>• Reduce carbon emission </a:t>
              </a:r>
            </a:p>
            <a:p>
              <a:r>
                <a:rPr lang="en-US" dirty="0">
                  <a:latin typeface="Inter" panose="02000503000000020004" pitchFamily="2" charset="0"/>
                  <a:ea typeface="Inter" panose="02000503000000020004" pitchFamily="2" charset="0"/>
                </a:rPr>
                <a:t>• Manage traffic 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A710E3D-D0D7-4932-9092-C17A8986D052}"/>
                </a:ext>
              </a:extLst>
            </p:cNvPr>
            <p:cNvSpPr/>
            <p:nvPr/>
          </p:nvSpPr>
          <p:spPr>
            <a:xfrm>
              <a:off x="631140" y="3612634"/>
              <a:ext cx="273023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Saira Medium" panose="00000600000000000000" pitchFamily="2" charset="0"/>
                </a:rPr>
                <a:t>Why is it needed?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121EB59-9C73-4800-B055-D3F97137E798}"/>
              </a:ext>
            </a:extLst>
          </p:cNvPr>
          <p:cNvSpPr/>
          <p:nvPr/>
        </p:nvSpPr>
        <p:spPr>
          <a:xfrm>
            <a:off x="4910419" y="3244334"/>
            <a:ext cx="2371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aira Medium" panose="00000600000000000000" pitchFamily="2" charset="0"/>
              </a:rPr>
              <a:t>Piezoelectric sensor </a:t>
            </a:r>
          </a:p>
        </p:txBody>
      </p:sp>
    </p:spTree>
    <p:extLst>
      <p:ext uri="{BB962C8B-B14F-4D97-AF65-F5344CB8AC3E}">
        <p14:creationId xmlns:p14="http://schemas.microsoft.com/office/powerpoint/2010/main" val="203390838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63A606-D324-4E9A-A2E9-DA401D803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47" y="546100"/>
            <a:ext cx="3168353" cy="31683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5D2322-5F5D-4049-AF05-864673ED1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6316">
                        <a14:foregroundMark x1="93333" y1="44524" x2="93333" y2="44524"/>
                        <a14:foregroundMark x1="96316" y1="45476" x2="96316" y2="45476"/>
                        <a14:foregroundMark x1="57719" y1="54048" x2="57719" y2="540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06483">
            <a:off x="3559514" y="971800"/>
            <a:ext cx="4093143" cy="301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1AEBCE-64EA-4678-858E-C36F9CE037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8659" r="90000">
                        <a14:foregroundMark x1="28537" y1="83659" x2="28537" y2="83659"/>
                        <a14:foregroundMark x1="8659" y1="73902" x2="8659" y2="73902"/>
                        <a14:foregroundMark x1="25976" y1="82927" x2="25976" y2="82927"/>
                        <a14:foregroundMark x1="21829" y1="87195" x2="21829" y2="871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489200"/>
            <a:ext cx="3657600" cy="365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C2143D-9E5C-4EBB-9281-4C36349D60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5274" y="2882900"/>
            <a:ext cx="3392078" cy="322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BD4D14-8637-41E5-AC57-7E6A65283D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5700" y="1034637"/>
            <a:ext cx="3327932" cy="1967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7CCD14-AEBE-45A2-8F1A-AC40538E4C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93819" y="3390900"/>
            <a:ext cx="2997200" cy="29972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84D1160-0026-4D09-8AAA-4BFE6F5901F7}"/>
              </a:ext>
            </a:extLst>
          </p:cNvPr>
          <p:cNvSpPr/>
          <p:nvPr/>
        </p:nvSpPr>
        <p:spPr>
          <a:xfrm>
            <a:off x="-4113980" y="-13614399"/>
            <a:ext cx="39673980" cy="28448000"/>
          </a:xfrm>
          <a:custGeom>
            <a:avLst/>
            <a:gdLst>
              <a:gd name="connsiteX0" fmla="*/ 8616951 w 18288000"/>
              <a:gd name="connsiteY0" fmla="*/ 5130799 h 18287999"/>
              <a:gd name="connsiteX1" fmla="*/ 6902451 w 18288000"/>
              <a:gd name="connsiteY1" fmla="*/ 6959600 h 18287999"/>
              <a:gd name="connsiteX2" fmla="*/ 8616951 w 18288000"/>
              <a:gd name="connsiteY2" fmla="*/ 8788400 h 18287999"/>
              <a:gd name="connsiteX3" fmla="*/ 10331450 w 18288000"/>
              <a:gd name="connsiteY3" fmla="*/ 6959600 h 18287999"/>
              <a:gd name="connsiteX4" fmla="*/ 8616951 w 18288000"/>
              <a:gd name="connsiteY4" fmla="*/ 5130799 h 18287999"/>
              <a:gd name="connsiteX5" fmla="*/ 9144000 w 18288000"/>
              <a:gd name="connsiteY5" fmla="*/ 0 h 18287999"/>
              <a:gd name="connsiteX6" fmla="*/ 18288000 w 18288000"/>
              <a:gd name="connsiteY6" fmla="*/ 9143999 h 18287999"/>
              <a:gd name="connsiteX7" fmla="*/ 9144000 w 18288000"/>
              <a:gd name="connsiteY7" fmla="*/ 18287999 h 18287999"/>
              <a:gd name="connsiteX8" fmla="*/ 0 w 18288000"/>
              <a:gd name="connsiteY8" fmla="*/ 9143999 h 18287999"/>
              <a:gd name="connsiteX9" fmla="*/ 9144000 w 18288000"/>
              <a:gd name="connsiteY9" fmla="*/ 0 h 1828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88000" h="18287999">
                <a:moveTo>
                  <a:pt x="8616951" y="5130799"/>
                </a:moveTo>
                <a:cubicBezTo>
                  <a:pt x="7670059" y="5130799"/>
                  <a:pt x="6902451" y="5949581"/>
                  <a:pt x="6902451" y="6959600"/>
                </a:cubicBezTo>
                <a:cubicBezTo>
                  <a:pt x="6902451" y="7969618"/>
                  <a:pt x="7670059" y="8788400"/>
                  <a:pt x="8616951" y="8788400"/>
                </a:cubicBezTo>
                <a:cubicBezTo>
                  <a:pt x="9563842" y="8788400"/>
                  <a:pt x="10331450" y="7969618"/>
                  <a:pt x="10331450" y="6959600"/>
                </a:cubicBezTo>
                <a:cubicBezTo>
                  <a:pt x="10331450" y="5949581"/>
                  <a:pt x="9563842" y="5130799"/>
                  <a:pt x="8616951" y="5130799"/>
                </a:cubicBezTo>
                <a:close/>
                <a:moveTo>
                  <a:pt x="9144000" y="0"/>
                </a:moveTo>
                <a:cubicBezTo>
                  <a:pt x="14194092" y="0"/>
                  <a:pt x="18288000" y="4093907"/>
                  <a:pt x="18288000" y="9143999"/>
                </a:cubicBezTo>
                <a:cubicBezTo>
                  <a:pt x="18288000" y="14194091"/>
                  <a:pt x="14194092" y="18287999"/>
                  <a:pt x="9144000" y="18287999"/>
                </a:cubicBezTo>
                <a:cubicBezTo>
                  <a:pt x="4093908" y="18287999"/>
                  <a:pt x="0" y="14194091"/>
                  <a:pt x="0" y="9143999"/>
                </a:cubicBezTo>
                <a:cubicBezTo>
                  <a:pt x="0" y="4093907"/>
                  <a:pt x="4093908" y="0"/>
                  <a:pt x="9144000" y="0"/>
                </a:cubicBezTo>
                <a:close/>
              </a:path>
            </a:pathLst>
          </a:custGeom>
          <a:solidFill>
            <a:srgbClr val="26262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317DCD-DDE7-471C-A514-688DAEE72554}"/>
              </a:ext>
            </a:extLst>
          </p:cNvPr>
          <p:cNvSpPr/>
          <p:nvPr/>
        </p:nvSpPr>
        <p:spPr>
          <a:xfrm>
            <a:off x="2630182" y="3036957"/>
            <a:ext cx="68554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Saira Medium" panose="00000600000000000000" pitchFamily="2" charset="0"/>
              </a:rPr>
              <a:t>DEVICE AND SENSOR USED </a:t>
            </a:r>
          </a:p>
        </p:txBody>
      </p:sp>
    </p:spTree>
    <p:extLst>
      <p:ext uri="{BB962C8B-B14F-4D97-AF65-F5344CB8AC3E}">
        <p14:creationId xmlns:p14="http://schemas.microsoft.com/office/powerpoint/2010/main" val="121363252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63A606-D324-4E9A-A2E9-DA401D803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47" y="546100"/>
            <a:ext cx="3168353" cy="31683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5D2322-5F5D-4049-AF05-864673ED19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6316">
                        <a14:foregroundMark x1="93333" y1="44524" x2="93333" y2="44524"/>
                        <a14:foregroundMark x1="96316" y1="45476" x2="96316" y2="45476"/>
                        <a14:foregroundMark x1="57719" y1="54048" x2="57719" y2="540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06483">
            <a:off x="3559514" y="971800"/>
            <a:ext cx="4093143" cy="301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1AEBCE-64EA-4678-858E-C36F9CE037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8659" r="90000">
                        <a14:foregroundMark x1="28537" y1="83659" x2="28537" y2="83659"/>
                        <a14:foregroundMark x1="8659" y1="73902" x2="8659" y2="73902"/>
                        <a14:foregroundMark x1="25976" y1="82927" x2="25976" y2="82927"/>
                        <a14:foregroundMark x1="21829" y1="87195" x2="21829" y2="871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489200"/>
            <a:ext cx="3657600" cy="365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C2143D-9E5C-4EBB-9281-4C36349D60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5274" y="2882900"/>
            <a:ext cx="3392078" cy="322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BD4D14-8637-41E5-AC57-7E6A65283D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5700" y="1034637"/>
            <a:ext cx="3327932" cy="1967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7CCD14-AEBE-45A2-8F1A-AC40538E4C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93819" y="3390900"/>
            <a:ext cx="2997200" cy="29972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84D1160-0026-4D09-8AAA-4BFE6F5901F7}"/>
              </a:ext>
            </a:extLst>
          </p:cNvPr>
          <p:cNvSpPr/>
          <p:nvPr/>
        </p:nvSpPr>
        <p:spPr>
          <a:xfrm>
            <a:off x="-4113980" y="-5979649"/>
            <a:ext cx="21284380" cy="20813249"/>
          </a:xfrm>
          <a:custGeom>
            <a:avLst/>
            <a:gdLst>
              <a:gd name="connsiteX0" fmla="*/ 8616951 w 18288000"/>
              <a:gd name="connsiteY0" fmla="*/ 5130799 h 18287999"/>
              <a:gd name="connsiteX1" fmla="*/ 6902451 w 18288000"/>
              <a:gd name="connsiteY1" fmla="*/ 6959600 h 18287999"/>
              <a:gd name="connsiteX2" fmla="*/ 8616951 w 18288000"/>
              <a:gd name="connsiteY2" fmla="*/ 8788400 h 18287999"/>
              <a:gd name="connsiteX3" fmla="*/ 10331450 w 18288000"/>
              <a:gd name="connsiteY3" fmla="*/ 6959600 h 18287999"/>
              <a:gd name="connsiteX4" fmla="*/ 8616951 w 18288000"/>
              <a:gd name="connsiteY4" fmla="*/ 5130799 h 18287999"/>
              <a:gd name="connsiteX5" fmla="*/ 9144000 w 18288000"/>
              <a:gd name="connsiteY5" fmla="*/ 0 h 18287999"/>
              <a:gd name="connsiteX6" fmla="*/ 18288000 w 18288000"/>
              <a:gd name="connsiteY6" fmla="*/ 9143999 h 18287999"/>
              <a:gd name="connsiteX7" fmla="*/ 9144000 w 18288000"/>
              <a:gd name="connsiteY7" fmla="*/ 18287999 h 18287999"/>
              <a:gd name="connsiteX8" fmla="*/ 0 w 18288000"/>
              <a:gd name="connsiteY8" fmla="*/ 9143999 h 18287999"/>
              <a:gd name="connsiteX9" fmla="*/ 9144000 w 18288000"/>
              <a:gd name="connsiteY9" fmla="*/ 0 h 1828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88000" h="18287999">
                <a:moveTo>
                  <a:pt x="8616951" y="5130799"/>
                </a:moveTo>
                <a:cubicBezTo>
                  <a:pt x="7670059" y="5130799"/>
                  <a:pt x="6902451" y="5949581"/>
                  <a:pt x="6902451" y="6959600"/>
                </a:cubicBezTo>
                <a:cubicBezTo>
                  <a:pt x="6902451" y="7969618"/>
                  <a:pt x="7670059" y="8788400"/>
                  <a:pt x="8616951" y="8788400"/>
                </a:cubicBezTo>
                <a:cubicBezTo>
                  <a:pt x="9563842" y="8788400"/>
                  <a:pt x="10331450" y="7969618"/>
                  <a:pt x="10331450" y="6959600"/>
                </a:cubicBezTo>
                <a:cubicBezTo>
                  <a:pt x="10331450" y="5949581"/>
                  <a:pt x="9563842" y="5130799"/>
                  <a:pt x="8616951" y="5130799"/>
                </a:cubicBezTo>
                <a:close/>
                <a:moveTo>
                  <a:pt x="9144000" y="0"/>
                </a:moveTo>
                <a:cubicBezTo>
                  <a:pt x="14194092" y="0"/>
                  <a:pt x="18288000" y="4093907"/>
                  <a:pt x="18288000" y="9143999"/>
                </a:cubicBezTo>
                <a:cubicBezTo>
                  <a:pt x="18288000" y="14194091"/>
                  <a:pt x="14194092" y="18287999"/>
                  <a:pt x="9144000" y="18287999"/>
                </a:cubicBezTo>
                <a:cubicBezTo>
                  <a:pt x="4093908" y="18287999"/>
                  <a:pt x="0" y="14194091"/>
                  <a:pt x="0" y="9143999"/>
                </a:cubicBezTo>
                <a:cubicBezTo>
                  <a:pt x="0" y="4093907"/>
                  <a:pt x="4093908" y="0"/>
                  <a:pt x="9144000" y="0"/>
                </a:cubicBezTo>
                <a:close/>
              </a:path>
            </a:pathLst>
          </a:custGeom>
          <a:solidFill>
            <a:srgbClr val="26262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A43C3D-8EEE-4E8B-8C9F-306308117916}"/>
              </a:ext>
            </a:extLst>
          </p:cNvPr>
          <p:cNvSpPr/>
          <p:nvPr/>
        </p:nvSpPr>
        <p:spPr>
          <a:xfrm>
            <a:off x="331076" y="443038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The sensors go under the parking spots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The sensors also help the system keep track of which spots are free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They send this information to a central place. so drivers can find empty spots easily.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Parking operators can use these sensors to manage their spaces better.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BC5ADC-7EAF-45F5-B352-8FAC52C2377D}"/>
              </a:ext>
            </a:extLst>
          </p:cNvPr>
          <p:cNvSpPr/>
          <p:nvPr/>
        </p:nvSpPr>
        <p:spPr>
          <a:xfrm>
            <a:off x="433013" y="3390900"/>
            <a:ext cx="40799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aira Medium" panose="00000600000000000000" pitchFamily="2" charset="0"/>
              </a:rPr>
              <a:t>Piezoelectric sensor </a:t>
            </a:r>
          </a:p>
        </p:txBody>
      </p:sp>
    </p:spTree>
    <p:extLst>
      <p:ext uri="{BB962C8B-B14F-4D97-AF65-F5344CB8AC3E}">
        <p14:creationId xmlns:p14="http://schemas.microsoft.com/office/powerpoint/2010/main" val="658143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63A606-D324-4E9A-A2E9-DA401D803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43" y="364499"/>
            <a:ext cx="3168353" cy="31683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5D2322-5F5D-4049-AF05-864673ED1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6316">
                        <a14:foregroundMark x1="93333" y1="44524" x2="93333" y2="44524"/>
                        <a14:foregroundMark x1="96316" y1="45476" x2="96316" y2="45476"/>
                        <a14:foregroundMark x1="57719" y1="54048" x2="57719" y2="540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06483">
            <a:off x="3606810" y="790199"/>
            <a:ext cx="4093143" cy="301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1AEBCE-64EA-4678-858E-C36F9CE037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8659" r="90000">
                        <a14:foregroundMark x1="28537" y1="83659" x2="28537" y2="83659"/>
                        <a14:foregroundMark x1="8659" y1="73902" x2="8659" y2="73902"/>
                        <a14:foregroundMark x1="25976" y1="82927" x2="25976" y2="82927"/>
                        <a14:foregroundMark x1="21829" y1="87195" x2="21829" y2="871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5496" y="2307599"/>
            <a:ext cx="3657600" cy="365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C2143D-9E5C-4EBB-9281-4C36349D60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2570" y="2701299"/>
            <a:ext cx="3392078" cy="322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BD4D14-8637-41E5-AC57-7E6A65283D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2996" y="853036"/>
            <a:ext cx="3327932" cy="1967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7CCD14-AEBE-45A2-8F1A-AC40538E4C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1115" y="3209299"/>
            <a:ext cx="2997200" cy="29972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84D1160-0026-4D09-8AAA-4BFE6F5901F7}"/>
              </a:ext>
            </a:extLst>
          </p:cNvPr>
          <p:cNvSpPr/>
          <p:nvPr/>
        </p:nvSpPr>
        <p:spPr>
          <a:xfrm>
            <a:off x="-713884" y="-6466050"/>
            <a:ext cx="21284380" cy="20813249"/>
          </a:xfrm>
          <a:custGeom>
            <a:avLst/>
            <a:gdLst>
              <a:gd name="connsiteX0" fmla="*/ 8616951 w 18288000"/>
              <a:gd name="connsiteY0" fmla="*/ 5130799 h 18287999"/>
              <a:gd name="connsiteX1" fmla="*/ 6902451 w 18288000"/>
              <a:gd name="connsiteY1" fmla="*/ 6959600 h 18287999"/>
              <a:gd name="connsiteX2" fmla="*/ 8616951 w 18288000"/>
              <a:gd name="connsiteY2" fmla="*/ 8788400 h 18287999"/>
              <a:gd name="connsiteX3" fmla="*/ 10331450 w 18288000"/>
              <a:gd name="connsiteY3" fmla="*/ 6959600 h 18287999"/>
              <a:gd name="connsiteX4" fmla="*/ 8616951 w 18288000"/>
              <a:gd name="connsiteY4" fmla="*/ 5130799 h 18287999"/>
              <a:gd name="connsiteX5" fmla="*/ 9144000 w 18288000"/>
              <a:gd name="connsiteY5" fmla="*/ 0 h 18287999"/>
              <a:gd name="connsiteX6" fmla="*/ 18288000 w 18288000"/>
              <a:gd name="connsiteY6" fmla="*/ 9143999 h 18287999"/>
              <a:gd name="connsiteX7" fmla="*/ 9144000 w 18288000"/>
              <a:gd name="connsiteY7" fmla="*/ 18287999 h 18287999"/>
              <a:gd name="connsiteX8" fmla="*/ 0 w 18288000"/>
              <a:gd name="connsiteY8" fmla="*/ 9143999 h 18287999"/>
              <a:gd name="connsiteX9" fmla="*/ 9144000 w 18288000"/>
              <a:gd name="connsiteY9" fmla="*/ 0 h 1828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88000" h="18287999">
                <a:moveTo>
                  <a:pt x="8616951" y="5130799"/>
                </a:moveTo>
                <a:cubicBezTo>
                  <a:pt x="7670059" y="5130799"/>
                  <a:pt x="6902451" y="5949581"/>
                  <a:pt x="6902451" y="6959600"/>
                </a:cubicBezTo>
                <a:cubicBezTo>
                  <a:pt x="6902451" y="7969618"/>
                  <a:pt x="7670059" y="8788400"/>
                  <a:pt x="8616951" y="8788400"/>
                </a:cubicBezTo>
                <a:cubicBezTo>
                  <a:pt x="9563842" y="8788400"/>
                  <a:pt x="10331450" y="7969618"/>
                  <a:pt x="10331450" y="6959600"/>
                </a:cubicBezTo>
                <a:cubicBezTo>
                  <a:pt x="10331450" y="5949581"/>
                  <a:pt x="9563842" y="5130799"/>
                  <a:pt x="8616951" y="5130799"/>
                </a:cubicBezTo>
                <a:close/>
                <a:moveTo>
                  <a:pt x="9144000" y="0"/>
                </a:moveTo>
                <a:cubicBezTo>
                  <a:pt x="14194092" y="0"/>
                  <a:pt x="18288000" y="4093907"/>
                  <a:pt x="18288000" y="9143999"/>
                </a:cubicBezTo>
                <a:cubicBezTo>
                  <a:pt x="18288000" y="14194091"/>
                  <a:pt x="14194092" y="18287999"/>
                  <a:pt x="9144000" y="18287999"/>
                </a:cubicBezTo>
                <a:cubicBezTo>
                  <a:pt x="4093908" y="18287999"/>
                  <a:pt x="0" y="14194091"/>
                  <a:pt x="0" y="9143999"/>
                </a:cubicBezTo>
                <a:cubicBezTo>
                  <a:pt x="0" y="4093907"/>
                  <a:pt x="4093908" y="0"/>
                  <a:pt x="9144000" y="0"/>
                </a:cubicBezTo>
                <a:close/>
              </a:path>
            </a:pathLst>
          </a:custGeom>
          <a:solidFill>
            <a:srgbClr val="262626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9BBC70-C1AF-4F9D-819E-6B9D91D8750B}"/>
              </a:ext>
            </a:extLst>
          </p:cNvPr>
          <p:cNvSpPr/>
          <p:nvPr/>
        </p:nvSpPr>
        <p:spPr>
          <a:xfrm>
            <a:off x="506132" y="2208597"/>
            <a:ext cx="663564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bg1"/>
                </a:solidFill>
                <a:effectLst/>
                <a:latin typeface="Söhne"/>
              </a:rPr>
              <a:t>Distance Measurement: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Söhne"/>
              </a:rPr>
              <a:t> Utilizes sound waves to measure distances accurately, enabling detection of vehicles within parking spaces.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bg1"/>
                </a:solidFill>
                <a:effectLst/>
                <a:latin typeface="Söhne"/>
              </a:rPr>
              <a:t>Adaptable in Conditions: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Söhne"/>
              </a:rPr>
              <a:t> Functions effectively in different lighting and weather conditions, ensuring reliable detection regardless of environmental variations.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9216A0-6EB4-4477-B579-F938AA1CE58C}"/>
              </a:ext>
            </a:extLst>
          </p:cNvPr>
          <p:cNvSpPr/>
          <p:nvPr/>
        </p:nvSpPr>
        <p:spPr>
          <a:xfrm>
            <a:off x="1012913" y="1407354"/>
            <a:ext cx="33858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aira Medium" panose="00000600000000000000" pitchFamily="2" charset="0"/>
              </a:rPr>
              <a:t>Ultrasonic Sensors:</a:t>
            </a:r>
          </a:p>
        </p:txBody>
      </p:sp>
    </p:spTree>
    <p:extLst>
      <p:ext uri="{BB962C8B-B14F-4D97-AF65-F5344CB8AC3E}">
        <p14:creationId xmlns:p14="http://schemas.microsoft.com/office/powerpoint/2010/main" val="2191528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920</Words>
  <Application>Microsoft Office PowerPoint</Application>
  <PresentationFormat>Widescreen</PresentationFormat>
  <Paragraphs>130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Inter</vt:lpstr>
      <vt:lpstr>Mangal</vt:lpstr>
      <vt:lpstr>Saira Medium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Sanket Shrestha</dc:creator>
  <cp:lastModifiedBy>Sanket Shrestha</cp:lastModifiedBy>
  <cp:revision>27</cp:revision>
  <dcterms:created xsi:type="dcterms:W3CDTF">2023-12-16T13:39:39Z</dcterms:created>
  <dcterms:modified xsi:type="dcterms:W3CDTF">2023-12-17T03:34:41Z</dcterms:modified>
</cp:coreProperties>
</file>